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sldIdLst>
    <p:sldId id="256" r:id="rId2"/>
    <p:sldId id="414" r:id="rId3"/>
    <p:sldId id="413" r:id="rId4"/>
    <p:sldId id="257" r:id="rId5"/>
    <p:sldId id="415" r:id="rId6"/>
    <p:sldId id="494" r:id="rId7"/>
    <p:sldId id="495" r:id="rId8"/>
    <p:sldId id="417" r:id="rId9"/>
    <p:sldId id="553" r:id="rId10"/>
    <p:sldId id="541" r:id="rId11"/>
    <p:sldId id="552" r:id="rId12"/>
    <p:sldId id="554" r:id="rId13"/>
    <p:sldId id="514" r:id="rId14"/>
    <p:sldId id="542" r:id="rId15"/>
    <p:sldId id="441" r:id="rId16"/>
    <p:sldId id="442" r:id="rId17"/>
    <p:sldId id="443" r:id="rId18"/>
    <p:sldId id="444" r:id="rId19"/>
    <p:sldId id="445" r:id="rId20"/>
    <p:sldId id="446" r:id="rId21"/>
    <p:sldId id="447" r:id="rId22"/>
    <p:sldId id="448" r:id="rId23"/>
    <p:sldId id="449" r:id="rId24"/>
    <p:sldId id="450" r:id="rId25"/>
    <p:sldId id="451" r:id="rId26"/>
    <p:sldId id="452" r:id="rId27"/>
    <p:sldId id="453" r:id="rId28"/>
    <p:sldId id="454" r:id="rId29"/>
    <p:sldId id="457" r:id="rId30"/>
    <p:sldId id="458" r:id="rId31"/>
    <p:sldId id="459" r:id="rId32"/>
    <p:sldId id="460" r:id="rId33"/>
    <p:sldId id="461" r:id="rId34"/>
    <p:sldId id="462" r:id="rId35"/>
    <p:sldId id="463" r:id="rId36"/>
    <p:sldId id="464" r:id="rId37"/>
    <p:sldId id="465" r:id="rId38"/>
    <p:sldId id="466" r:id="rId39"/>
    <p:sldId id="467" r:id="rId40"/>
    <p:sldId id="468" r:id="rId41"/>
    <p:sldId id="469" r:id="rId42"/>
    <p:sldId id="543" r:id="rId43"/>
    <p:sldId id="524" r:id="rId44"/>
    <p:sldId id="525" r:id="rId45"/>
    <p:sldId id="526" r:id="rId46"/>
    <p:sldId id="527" r:id="rId47"/>
    <p:sldId id="528" r:id="rId48"/>
    <p:sldId id="529" r:id="rId49"/>
    <p:sldId id="530" r:id="rId50"/>
    <p:sldId id="531" r:id="rId51"/>
    <p:sldId id="532" r:id="rId52"/>
    <p:sldId id="533" r:id="rId53"/>
    <p:sldId id="534" r:id="rId54"/>
    <p:sldId id="535" r:id="rId55"/>
    <p:sldId id="536" r:id="rId56"/>
    <p:sldId id="537" r:id="rId57"/>
    <p:sldId id="538" r:id="rId58"/>
    <p:sldId id="539" r:id="rId59"/>
    <p:sldId id="540" r:id="rId60"/>
    <p:sldId id="544" r:id="rId61"/>
    <p:sldId id="556" r:id="rId62"/>
    <p:sldId id="545" r:id="rId63"/>
    <p:sldId id="546" r:id="rId64"/>
    <p:sldId id="547" r:id="rId65"/>
    <p:sldId id="548" r:id="rId66"/>
    <p:sldId id="549" r:id="rId67"/>
    <p:sldId id="550" r:id="rId68"/>
    <p:sldId id="551" r:id="rId69"/>
    <p:sldId id="476" r:id="rId70"/>
    <p:sldId id="301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8" autoAdjust="0"/>
    <p:restoredTop sz="61765" autoAdjust="0"/>
  </p:normalViewPr>
  <p:slideViewPr>
    <p:cSldViewPr>
      <p:cViewPr>
        <p:scale>
          <a:sx n="75" d="100"/>
          <a:sy n="75" d="100"/>
        </p:scale>
        <p:origin x="-187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137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69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718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870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51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PH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Response sequence analysis of results </a:t>
            </a:r>
            <a:endParaRPr lang="en-PH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229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31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83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69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16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P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12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P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52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72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18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69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BKT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11,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Beck’s Help Model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Pardos</a:t>
            </a:r>
            <a:r>
              <a:rPr lang="en-US" dirty="0" smtClean="0">
                <a:solidFill>
                  <a:srgbClr val="FF0000"/>
                </a:solidFill>
              </a:rPr>
              <a:t> Individualization of L</a:t>
            </a:r>
            <a:r>
              <a:rPr lang="en-US" baseline="-25000" dirty="0" smtClean="0">
                <a:solidFill>
                  <a:srgbClr val="FF0000"/>
                </a:solidFill>
              </a:rPr>
              <a:t>o</a:t>
            </a:r>
          </a:p>
          <a:p>
            <a:r>
              <a:rPr lang="en-US" dirty="0" smtClean="0"/>
              <a:t>Moment by Moment Learning</a:t>
            </a:r>
          </a:p>
          <a:p>
            <a:r>
              <a:rPr lang="en-US" dirty="0"/>
              <a:t>Contextual Guess and Slip</a:t>
            </a:r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4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BKT-Prior Per Student</a:t>
            </a:r>
            <a:br>
              <a:rPr lang="en-US" dirty="0" smtClean="0"/>
            </a:br>
            <a:r>
              <a:rPr lang="en-US" dirty="0" smtClean="0"/>
              <a:t>(Pardos et al., 2010)</a:t>
            </a:r>
            <a:endParaRPr lang="en-US" dirty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039471" y="4602162"/>
            <a:ext cx="4495800" cy="0"/>
          </a:xfrm>
          <a:prstGeom prst="line">
            <a:avLst/>
          </a:prstGeom>
          <a:noFill/>
          <a:ln w="76200">
            <a:pattFill prst="shingle">
              <a:fgClr>
                <a:schemeClr val="tx1"/>
              </a:fgClr>
              <a:bgClr>
                <a:srgbClr val="FFFFFF"/>
              </a:bgClr>
            </a:patt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039471" y="3001962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887071" y="3230562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Not learned</a:t>
            </a:r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411071" y="3687762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4706471" y="3001962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554071" y="3230562"/>
            <a:ext cx="1676400" cy="731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Learned</a:t>
            </a:r>
          </a:p>
          <a:p>
            <a:pPr algn="ctr" eaLnBrk="0" hangingPunct="0"/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792071" y="3154362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p(T)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191871" y="4830762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344271" y="4830762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858871" y="4830762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011271" y="4830762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2725271" y="437356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953871" y="4221162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p(G)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392271" y="4373562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5697071" y="4221162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1-p(S)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46451" y="1988327"/>
            <a:ext cx="3969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smtClean="0">
                <a:latin typeface="Times" pitchFamily="18" charset="0"/>
              </a:rPr>
              <a:t>p(L</a:t>
            </a:r>
            <a:r>
              <a:rPr lang="en-US" altLang="en-US" baseline="-25000" dirty="0" smtClean="0">
                <a:latin typeface="Times" pitchFamily="18" charset="0"/>
              </a:rPr>
              <a:t>0</a:t>
            </a:r>
            <a:r>
              <a:rPr lang="en-US" altLang="en-US" dirty="0" smtClean="0">
                <a:latin typeface="Times" pitchFamily="18" charset="0"/>
              </a:rPr>
              <a:t>) = </a:t>
            </a:r>
            <a:r>
              <a:rPr lang="en-US" dirty="0" smtClean="0"/>
              <a:t>Student’s average correctness on all prior problem sets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519981" y="2634658"/>
            <a:ext cx="491290" cy="5197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390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BKT-Prior Per Student</a:t>
            </a:r>
            <a:br>
              <a:rPr lang="en-US" dirty="0" smtClean="0"/>
            </a:br>
            <a:r>
              <a:rPr lang="en-US" dirty="0" smtClean="0"/>
              <a:t>(Pardos et al., 2010)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6657975" cy="53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535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Pardos et al.’s </a:t>
            </a:r>
            <a:r>
              <a:rPr lang="en-US" dirty="0"/>
              <a:t>(</a:t>
            </a:r>
            <a:r>
              <a:rPr lang="en-US" dirty="0" smtClean="0"/>
              <a:t>2010)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Prior Per Student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Much better on ASSISTments and Cognitive Tutor for genetics (Pardos et al., 2010; Baker et al., 2011)</a:t>
            </a:r>
          </a:p>
          <a:p>
            <a:endParaRPr lang="en-US" dirty="0"/>
          </a:p>
          <a:p>
            <a:r>
              <a:rPr lang="en-US" dirty="0" smtClean="0"/>
              <a:t>Much worse on ASSISTments (Gowda et al., 2011)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73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Beck’s Help Model</a:t>
            </a:r>
          </a:p>
          <a:p>
            <a:r>
              <a:rPr lang="en-US" dirty="0" err="1" smtClean="0"/>
              <a:t>Pardos</a:t>
            </a:r>
            <a:r>
              <a:rPr lang="en-US" dirty="0" smtClean="0"/>
              <a:t> Individualization of L</a:t>
            </a:r>
            <a:r>
              <a:rPr lang="en-US" baseline="-25000" dirty="0" smtClean="0"/>
              <a:t>o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Moment by Moment Learning</a:t>
            </a:r>
          </a:p>
          <a:p>
            <a:r>
              <a:rPr lang="en-US" dirty="0"/>
              <a:t>Contextual Guess and Slip</a:t>
            </a:r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4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Moment-By-Moment Learning Model</a:t>
            </a:r>
            <a:br>
              <a:rPr lang="en-US" dirty="0" smtClean="0"/>
            </a:br>
            <a:r>
              <a:rPr lang="en-US" dirty="0" smtClean="0"/>
              <a:t>(Baker, Goldstein, &amp; Heffernan, 2010)</a:t>
            </a:r>
            <a:endParaRPr lang="en-US" dirty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1828800" y="4604266"/>
            <a:ext cx="4495800" cy="0"/>
          </a:xfrm>
          <a:prstGeom prst="line">
            <a:avLst/>
          </a:prstGeom>
          <a:noFill/>
          <a:ln w="76200">
            <a:pattFill prst="shingle">
              <a:fgClr>
                <a:schemeClr val="tx1"/>
              </a:fgClr>
              <a:bgClr>
                <a:srgbClr val="FFFFFF"/>
              </a:bgClr>
            </a:patt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828800" y="3004066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76400" y="3232666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Not learned</a:t>
            </a:r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200400" y="3689866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4495800" y="3004066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343400" y="3232666"/>
            <a:ext cx="1676400" cy="731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Learned</a:t>
            </a:r>
          </a:p>
          <a:p>
            <a:pPr algn="ctr" eaLnBrk="0" hangingPunct="0"/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581400" y="3156466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p(T)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981200" y="4832866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133600" y="483286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4832866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800600" y="483286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2514600" y="4375666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743200" y="4223266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p(G)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181600" y="4375666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5486400" y="422326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1-p(S)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4876800" y="3842266"/>
            <a:ext cx="91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p(L</a:t>
            </a:r>
            <a:r>
              <a:rPr lang="en-US" altLang="en-US" baseline="-25000">
                <a:latin typeface="Times" pitchFamily="18" charset="0"/>
              </a:rPr>
              <a:t>0</a:t>
            </a:r>
            <a:r>
              <a:rPr lang="en-US" altLang="en-US">
                <a:latin typeface="Times" pitchFamily="18" charset="0"/>
              </a:rPr>
              <a:t>)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581400" y="282071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 dirty="0" smtClean="0">
                <a:solidFill>
                  <a:srgbClr val="28F868"/>
                </a:solidFill>
                <a:latin typeface="Times" pitchFamily="18" charset="0"/>
              </a:rPr>
              <a:t>p(J)</a:t>
            </a:r>
            <a:endParaRPr lang="en-US" altLang="en-US" b="1" i="1" dirty="0">
              <a:solidFill>
                <a:srgbClr val="28F868"/>
              </a:solidFill>
              <a:latin typeface="Times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76700" y="2134910"/>
            <a:ext cx="354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Probability you </a:t>
            </a:r>
            <a:r>
              <a:rPr lang="en-US" b="1" i="1" dirty="0" smtClean="0">
                <a:solidFill>
                  <a:srgbClr val="28F868"/>
                </a:solidFill>
              </a:rPr>
              <a:t>J</a:t>
            </a:r>
            <a:r>
              <a:rPr lang="en-US" dirty="0" smtClean="0"/>
              <a:t>ust Learned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076700" y="2504242"/>
            <a:ext cx="571500" cy="392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886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P(J)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P(T</a:t>
            </a:r>
            <a:r>
              <a:rPr lang="en-US" sz="2800" dirty="0"/>
              <a:t>) = chance you will learn if you didn’t know </a:t>
            </a:r>
            <a:r>
              <a:rPr lang="en-US" sz="2800" dirty="0" smtClean="0"/>
              <a:t>it</a:t>
            </a:r>
          </a:p>
          <a:p>
            <a:endParaRPr lang="en-US" sz="2800" dirty="0"/>
          </a:p>
          <a:p>
            <a:r>
              <a:rPr lang="en-US" sz="2800" dirty="0"/>
              <a:t>P(</a:t>
            </a:r>
            <a:r>
              <a:rPr lang="en-US" sz="2800" dirty="0">
                <a:solidFill>
                  <a:srgbClr val="00B0F0"/>
                </a:solidFill>
              </a:rPr>
              <a:t>J</a:t>
            </a:r>
            <a:r>
              <a:rPr lang="en-US" sz="2800" dirty="0"/>
              <a:t>) = probability you </a:t>
            </a:r>
            <a:r>
              <a:rPr lang="en-US" sz="2800" dirty="0" err="1">
                <a:solidFill>
                  <a:srgbClr val="00B0F0"/>
                </a:solidFill>
              </a:rPr>
              <a:t>J</a:t>
            </a:r>
            <a:r>
              <a:rPr lang="en-US" sz="2800" dirty="0" err="1"/>
              <a:t>ustLearned</a:t>
            </a:r>
            <a:endParaRPr lang="en-US" sz="2800" dirty="0"/>
          </a:p>
          <a:p>
            <a:pPr lvl="1"/>
            <a:r>
              <a:rPr lang="en-US" sz="2400" dirty="0"/>
              <a:t>P(</a:t>
            </a:r>
            <a:r>
              <a:rPr lang="en-US" sz="2400" dirty="0">
                <a:solidFill>
                  <a:srgbClr val="00B0F0"/>
                </a:solidFill>
              </a:rPr>
              <a:t>J</a:t>
            </a:r>
            <a:r>
              <a:rPr lang="en-US" sz="2400" dirty="0"/>
              <a:t>) = P(~L</a:t>
            </a:r>
            <a:r>
              <a:rPr lang="en-US" sz="2400" baseline="-25000" dirty="0"/>
              <a:t>n</a:t>
            </a:r>
            <a:r>
              <a:rPr lang="en-US" sz="2400" dirty="0"/>
              <a:t> ^ T)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1900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38322"/>
          </a:xfrm>
        </p:spPr>
        <p:txBody>
          <a:bodyPr/>
          <a:lstStyle/>
          <a:p>
            <a:r>
              <a:rPr lang="en-US" dirty="0" smtClean="0"/>
              <a:t>P(J) is distinct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from P(T)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799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For example: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926345" y="2438400"/>
            <a:ext cx="1971748" cy="1689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err="1" smtClean="0">
                <a:latin typeface="+mn-lt"/>
                <a:ea typeface="ＭＳ Ｐゴシック" pitchFamily="-111" charset="-128"/>
              </a:rPr>
              <a:t>P(L</a:t>
            </a:r>
            <a:r>
              <a:rPr lang="en-US" sz="2800" baseline="-25000" dirty="0" err="1" smtClean="0">
                <a:latin typeface="+mn-lt"/>
                <a:ea typeface="ＭＳ Ｐゴシック" pitchFamily="-111" charset="-128"/>
              </a:rPr>
              <a:t>n</a:t>
            </a:r>
            <a:r>
              <a:rPr lang="en-US" sz="2800" dirty="0" smtClean="0">
                <a:latin typeface="+mn-lt"/>
                <a:ea typeface="ＭＳ Ｐゴシック" pitchFamily="-111" charset="-128"/>
              </a:rPr>
              <a:t>) = 0.1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n-lt"/>
                <a:ea typeface="ＭＳ Ｐゴシック" pitchFamily="-111" charset="-128"/>
              </a:rPr>
              <a:t>P(T) = 0.6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11" charset="-128"/>
                <a:cs typeface="+mn-cs"/>
              </a:rPr>
              <a:t>P(J)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11" charset="-128"/>
                <a:cs typeface="+mn-cs"/>
              </a:rPr>
              <a:t> = 0.54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-111" charset="-128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173494" y="2438400"/>
            <a:ext cx="2661325" cy="1689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err="1" smtClean="0">
                <a:latin typeface="+mn-lt"/>
                <a:ea typeface="ＭＳ Ｐゴシック" pitchFamily="-111" charset="-128"/>
              </a:rPr>
              <a:t>P(L</a:t>
            </a:r>
            <a:r>
              <a:rPr lang="en-US" sz="2800" baseline="-25000" dirty="0" err="1" smtClean="0">
                <a:latin typeface="+mn-lt"/>
                <a:ea typeface="ＭＳ Ｐゴシック" pitchFamily="-111" charset="-128"/>
              </a:rPr>
              <a:t>n</a:t>
            </a:r>
            <a:r>
              <a:rPr lang="en-US" sz="2800" dirty="0" smtClean="0">
                <a:latin typeface="+mn-lt"/>
                <a:ea typeface="ＭＳ Ｐゴシック" pitchFamily="-111" charset="-128"/>
              </a:rPr>
              <a:t>) = 0.96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n-lt"/>
                <a:ea typeface="ＭＳ Ｐゴシック" pitchFamily="-111" charset="-128"/>
              </a:rPr>
              <a:t>P(T) = 0.6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11" charset="-128"/>
                <a:cs typeface="+mn-cs"/>
              </a:rPr>
              <a:t>P(J)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11" charset="-128"/>
                <a:cs typeface="+mn-cs"/>
              </a:rPr>
              <a:t> = 0.02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-111" charset="-128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977064" y="4127470"/>
            <a:ext cx="2525199" cy="62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rgbClr val="5DE53B"/>
                </a:solidFill>
                <a:latin typeface="+mn-lt"/>
                <a:ea typeface="ＭＳ Ｐゴシック" pitchFamily="-111" charset="-128"/>
              </a:rPr>
              <a:t>Learning!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5DE53B"/>
              </a:solidFill>
              <a:effectLst/>
              <a:uLnTx/>
              <a:uFillTx/>
              <a:latin typeface="+mn-lt"/>
              <a:ea typeface="ＭＳ Ｐゴシック" pitchFamily="-111" charset="-128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173494" y="4127470"/>
            <a:ext cx="2179084" cy="62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Little Learning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36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Labeling P(J)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5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Based on this concept:</a:t>
            </a:r>
          </a:p>
          <a:p>
            <a:pPr lvl="1"/>
            <a:r>
              <a:rPr lang="en-US" dirty="0" smtClean="0"/>
              <a:t>“The probability a student did not know a skill but then learns it by doing the current problem, given their performance on the next two.”</a:t>
            </a:r>
          </a:p>
          <a:p>
            <a:pPr>
              <a:lnSpc>
                <a:spcPts val="2163"/>
              </a:lnSpc>
            </a:pPr>
            <a:endParaRPr lang="en-US" dirty="0" smtClean="0"/>
          </a:p>
          <a:p>
            <a:pPr algn="ctr">
              <a:lnSpc>
                <a:spcPts val="2163"/>
              </a:lnSpc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lnSpc>
                <a:spcPts val="2163"/>
              </a:lnSpc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P(J) = P(~L</a:t>
            </a:r>
            <a:r>
              <a:rPr lang="en-US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^ T | A</a:t>
            </a:r>
            <a:r>
              <a:rPr lang="en-US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+1+2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 algn="ctr">
              <a:lnSpc>
                <a:spcPts val="2163"/>
              </a:lnSpc>
              <a:buNone/>
            </a:pPr>
            <a:endParaRPr lang="en-US" dirty="0" smtClean="0"/>
          </a:p>
          <a:p>
            <a:pPr algn="ctr">
              <a:lnSpc>
                <a:spcPts val="2163"/>
              </a:lnSpc>
              <a:buNone/>
            </a:pPr>
            <a:endParaRPr lang="en-US" dirty="0" smtClean="0"/>
          </a:p>
          <a:p>
            <a:pPr algn="ctr">
              <a:lnSpc>
                <a:spcPts val="2163"/>
              </a:lnSpc>
              <a:buNone/>
            </a:pPr>
            <a:r>
              <a:rPr lang="en-US" sz="2600" dirty="0" smtClean="0"/>
              <a:t>*For full list of equations, see </a:t>
            </a:r>
            <a:br>
              <a:rPr lang="en-US" sz="2600" dirty="0" smtClean="0"/>
            </a:br>
            <a:r>
              <a:rPr lang="en-US" sz="2600" dirty="0" smtClean="0"/>
              <a:t>Baker, Goldstein, &amp; Heffernan (2010)</a:t>
            </a:r>
          </a:p>
          <a:p>
            <a:pPr algn="ctr">
              <a:lnSpc>
                <a:spcPts val="2163"/>
              </a:lnSpc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1240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38322"/>
          </a:xfrm>
        </p:spPr>
        <p:txBody>
          <a:bodyPr>
            <a:noAutofit/>
          </a:bodyPr>
          <a:lstStyle/>
          <a:p>
            <a:r>
              <a:rPr lang="en-US" dirty="0" smtClean="0"/>
              <a:t>Breaking down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P(~L</a:t>
            </a:r>
            <a:r>
              <a:rPr lang="en-US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^ T | A</a:t>
            </a:r>
            <a:r>
              <a:rPr lang="en-US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+1+2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1" y="1600200"/>
            <a:ext cx="84963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We can calculate P(~L</a:t>
            </a:r>
            <a:r>
              <a:rPr lang="en-US" baseline="-25000" dirty="0" smtClean="0"/>
              <a:t>n</a:t>
            </a:r>
            <a:r>
              <a:rPr lang="en-US" dirty="0" smtClean="0"/>
              <a:t> ^ T | A</a:t>
            </a:r>
            <a:r>
              <a:rPr lang="en-US" baseline="-25000" dirty="0" smtClean="0"/>
              <a:t>+1+2 </a:t>
            </a:r>
            <a:r>
              <a:rPr lang="en-US" dirty="0" smtClean="0"/>
              <a:t>) with an application of Bayes’ theorem</a:t>
            </a:r>
          </a:p>
          <a:p>
            <a:endParaRPr lang="en-US" dirty="0" smtClean="0"/>
          </a:p>
          <a:p>
            <a:r>
              <a:rPr lang="en-US" sz="2600" dirty="0" smtClean="0"/>
              <a:t>P(~L</a:t>
            </a:r>
            <a:r>
              <a:rPr lang="en-US" sz="2600" baseline="-25000" dirty="0" smtClean="0"/>
              <a:t>n</a:t>
            </a:r>
            <a:r>
              <a:rPr lang="en-US" sz="2600" dirty="0" smtClean="0"/>
              <a:t> ^ T | A</a:t>
            </a:r>
            <a:r>
              <a:rPr lang="en-US" sz="2600" baseline="-25000" dirty="0" smtClean="0"/>
              <a:t>+1+2 </a:t>
            </a:r>
            <a:r>
              <a:rPr lang="en-US" sz="2600" dirty="0" smtClean="0"/>
              <a:t>) =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pPr>
              <a:buNone/>
            </a:pPr>
            <a:r>
              <a:rPr lang="en-US" sz="2200" dirty="0" smtClean="0"/>
              <a:t>			Bayes’ Theorem:	P(A | B) = </a:t>
            </a:r>
          </a:p>
        </p:txBody>
      </p:sp>
      <p:sp>
        <p:nvSpPr>
          <p:cNvPr id="4" name="Text Box 435"/>
          <p:cNvSpPr txBox="1">
            <a:spLocks noChangeArrowheads="1"/>
          </p:cNvSpPr>
          <p:nvPr/>
        </p:nvSpPr>
        <p:spPr bwMode="auto">
          <a:xfrm>
            <a:off x="3796212" y="3030535"/>
            <a:ext cx="466715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600" dirty="0"/>
              <a:t>P(A</a:t>
            </a:r>
            <a:r>
              <a:rPr lang="en-US" sz="2600" baseline="-25000" dirty="0"/>
              <a:t>+1+2 </a:t>
            </a:r>
            <a:r>
              <a:rPr lang="en-US" sz="2600" dirty="0"/>
              <a:t> | ~L</a:t>
            </a:r>
            <a:r>
              <a:rPr lang="en-US" sz="2600" baseline="-25000" dirty="0"/>
              <a:t>n</a:t>
            </a:r>
            <a:r>
              <a:rPr lang="en-US" sz="2600" dirty="0"/>
              <a:t> ^ T) * P(~L</a:t>
            </a:r>
            <a:r>
              <a:rPr lang="en-US" sz="2600" baseline="-25000" dirty="0"/>
              <a:t>n</a:t>
            </a:r>
            <a:r>
              <a:rPr lang="en-US" sz="2600" dirty="0"/>
              <a:t> ^ T) </a:t>
            </a:r>
          </a:p>
        </p:txBody>
      </p:sp>
      <p:sp>
        <p:nvSpPr>
          <p:cNvPr id="5" name="Text Box 435"/>
          <p:cNvSpPr txBox="1">
            <a:spLocks noChangeArrowheads="1"/>
          </p:cNvSpPr>
          <p:nvPr/>
        </p:nvSpPr>
        <p:spPr bwMode="auto">
          <a:xfrm>
            <a:off x="5286924" y="4023947"/>
            <a:ext cx="1828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 dirty="0"/>
              <a:t>P (A</a:t>
            </a:r>
            <a:r>
              <a:rPr lang="en-US" sz="2600" baseline="-25000" dirty="0"/>
              <a:t>+1+2 </a:t>
            </a:r>
            <a:r>
              <a:rPr lang="en-US" sz="2600" dirty="0"/>
              <a:t>)</a:t>
            </a:r>
          </a:p>
        </p:txBody>
      </p:sp>
      <p:sp>
        <p:nvSpPr>
          <p:cNvPr id="7" name="Text Box 435"/>
          <p:cNvSpPr txBox="1">
            <a:spLocks noChangeArrowheads="1"/>
          </p:cNvSpPr>
          <p:nvPr/>
        </p:nvSpPr>
        <p:spPr bwMode="auto">
          <a:xfrm>
            <a:off x="6202752" y="4903184"/>
            <a:ext cx="22983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200" dirty="0" smtClean="0"/>
              <a:t>P(B | A) * P(A)</a:t>
            </a:r>
            <a:endParaRPr lang="en-US" sz="2200" dirty="0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6202752" y="5493720"/>
            <a:ext cx="2121717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Text Box 435"/>
          <p:cNvSpPr txBox="1">
            <a:spLocks noChangeArrowheads="1"/>
          </p:cNvSpPr>
          <p:nvPr/>
        </p:nvSpPr>
        <p:spPr bwMode="auto">
          <a:xfrm>
            <a:off x="6832598" y="5555276"/>
            <a:ext cx="95980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200" dirty="0" smtClean="0"/>
              <a:t>P(B)</a:t>
            </a:r>
            <a:endParaRPr lang="en-US" sz="2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324600" y="5486400"/>
            <a:ext cx="1676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62400" y="3810000"/>
            <a:ext cx="3733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30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3276600" y="3124200"/>
            <a:ext cx="4495800" cy="0"/>
          </a:xfrm>
          <a:prstGeom prst="line">
            <a:avLst/>
          </a:prstGeom>
          <a:noFill/>
          <a:ln w="76200">
            <a:pattFill prst="shingle">
              <a:fgClr>
                <a:schemeClr val="tx1"/>
              </a:fgClr>
              <a:bgClr>
                <a:srgbClr val="FFFFFF"/>
              </a:bgClr>
            </a:patt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049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Classic BKT</a:t>
            </a:r>
            <a:endParaRPr lang="en-US" altLang="en-US" dirty="0" smtClean="0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3276600" y="15240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124200" y="1752600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dirty="0">
                <a:solidFill>
                  <a:schemeClr val="tx2"/>
                </a:solidFill>
                <a:latin typeface="Times" pitchFamily="18" charset="0"/>
              </a:rPr>
              <a:t>Not learned</a:t>
            </a:r>
            <a:endParaRPr lang="en-US" altLang="en-US" sz="24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4648200" y="2209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28600" y="3581400"/>
            <a:ext cx="8686800" cy="31178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u="sng" dirty="0">
                <a:latin typeface="Times" pitchFamily="18" charset="0"/>
              </a:rPr>
              <a:t>Two Learning Parameters</a:t>
            </a:r>
            <a:endParaRPr lang="en-US" altLang="en-US" dirty="0">
              <a:latin typeface="Times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p(L</a:t>
            </a:r>
            <a:r>
              <a:rPr lang="en-US" altLang="en-US" baseline="-25000" dirty="0">
                <a:latin typeface="Times" pitchFamily="18" charset="0"/>
              </a:rPr>
              <a:t>0</a:t>
            </a:r>
            <a:r>
              <a:rPr lang="en-US" altLang="en-US" dirty="0">
                <a:latin typeface="Times" pitchFamily="18" charset="0"/>
              </a:rPr>
              <a:t>)	Probability the skill is already known before the first opportunity to use the skill in problem solving.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p(T)	Probability the skill will be learned at each opportunity to use the skill.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u="sng" dirty="0">
                <a:latin typeface="Times" pitchFamily="18" charset="0"/>
              </a:rPr>
              <a:t>Two Performance Parameters</a:t>
            </a:r>
            <a:endParaRPr lang="en-US" altLang="en-US" dirty="0">
              <a:latin typeface="Times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p(G)	Probability the student will guess correctly if the skill is not known.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p(S)	Probability the student will slip (make a mistake) if the skill is known.</a:t>
            </a:r>
          </a:p>
          <a:p>
            <a:pPr eaLnBrk="0" hangingPunct="0">
              <a:spcBef>
                <a:spcPct val="50000"/>
              </a:spcBef>
            </a:pPr>
            <a:endParaRPr lang="en-US" altLang="en-US" dirty="0">
              <a:latin typeface="Times" pitchFamily="18" charset="0"/>
            </a:endParaRP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5943600" y="15240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5791200" y="1752600"/>
            <a:ext cx="1676400" cy="731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dirty="0">
                <a:solidFill>
                  <a:schemeClr val="tx2"/>
                </a:solidFill>
                <a:latin typeface="Times" pitchFamily="18" charset="0"/>
              </a:rPr>
              <a:t>Learned</a:t>
            </a:r>
          </a:p>
          <a:p>
            <a:pPr algn="ctr" eaLnBrk="0" hangingPunct="0"/>
            <a:endParaRPr lang="en-US" altLang="en-US" sz="24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029200" y="16764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p(T)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429000" y="3352800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581400" y="33528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6096000" y="3352800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248400" y="33528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962400" y="2895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4191000" y="2743200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p(G)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629400" y="2895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6934200" y="27432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1-p(S)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324600" y="2362200"/>
            <a:ext cx="91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p(L</a:t>
            </a:r>
            <a:r>
              <a:rPr lang="en-US" altLang="en-US" baseline="-25000" dirty="0">
                <a:latin typeface="Times" pitchFamily="18" charset="0"/>
              </a:rPr>
              <a:t>0</a:t>
            </a:r>
            <a:r>
              <a:rPr lang="en-US" altLang="en-US" dirty="0">
                <a:latin typeface="Times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08088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Breaking down P(A</a:t>
            </a:r>
            <a:r>
              <a:rPr lang="en-US" baseline="-25000" dirty="0" smtClean="0"/>
              <a:t>+1+2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P(~L</a:t>
            </a:r>
            <a:r>
              <a:rPr lang="en-US" baseline="-25000" dirty="0" smtClean="0"/>
              <a:t>n</a:t>
            </a:r>
            <a:r>
              <a:rPr lang="en-US" dirty="0" smtClean="0"/>
              <a:t> ^ T ) is computed with BKT building blocks {P(~L</a:t>
            </a:r>
            <a:r>
              <a:rPr lang="en-US" baseline="-25000" dirty="0" smtClean="0"/>
              <a:t>n</a:t>
            </a:r>
            <a:r>
              <a:rPr lang="en-US" dirty="0" smtClean="0"/>
              <a:t>), P(T)}</a:t>
            </a:r>
          </a:p>
          <a:p>
            <a:r>
              <a:rPr lang="en-US" dirty="0" smtClean="0"/>
              <a:t>P(A</a:t>
            </a:r>
            <a:r>
              <a:rPr lang="en-US" baseline="-25000" dirty="0" smtClean="0"/>
              <a:t>+1+2 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is a function of the only three relevant scenarios, {</a:t>
            </a:r>
            <a:r>
              <a:rPr lang="en-US" dirty="0" smtClean="0">
                <a:solidFill>
                  <a:srgbClr val="7030A0"/>
                </a:solidFill>
              </a:rPr>
              <a:t>L</a:t>
            </a:r>
            <a:r>
              <a:rPr lang="en-US" baseline="-25000" dirty="0" smtClean="0">
                <a:solidFill>
                  <a:srgbClr val="7030A0"/>
                </a:solidFill>
              </a:rPr>
              <a:t>n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~L</a:t>
            </a:r>
            <a:r>
              <a:rPr lang="en-US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^ 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~L</a:t>
            </a:r>
            <a:r>
              <a:rPr lang="en-US" baseline="-25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^ ~T</a:t>
            </a:r>
            <a:r>
              <a:rPr lang="en-US" dirty="0" smtClean="0"/>
              <a:t>}, and their contingent probabilities</a:t>
            </a:r>
          </a:p>
          <a:p>
            <a:endParaRPr lang="en-US" dirty="0" smtClean="0"/>
          </a:p>
          <a:p>
            <a:r>
              <a:rPr lang="en-US" dirty="0" smtClean="0"/>
              <a:t>P(A</a:t>
            </a:r>
            <a:r>
              <a:rPr lang="en-US" baseline="-25000" dirty="0" smtClean="0"/>
              <a:t>+1+2 </a:t>
            </a:r>
            <a:r>
              <a:rPr lang="en-US" dirty="0" smtClean="0"/>
              <a:t>) = </a:t>
            </a:r>
            <a:r>
              <a:rPr lang="en-US" dirty="0" smtClean="0">
                <a:solidFill>
                  <a:srgbClr val="7030A0"/>
                </a:solidFill>
              </a:rPr>
              <a:t>P(A</a:t>
            </a:r>
            <a:r>
              <a:rPr lang="en-US" baseline="-25000" dirty="0" smtClean="0">
                <a:solidFill>
                  <a:srgbClr val="7030A0"/>
                </a:solidFill>
              </a:rPr>
              <a:t>+1+2 </a:t>
            </a:r>
            <a:r>
              <a:rPr lang="en-US" dirty="0" smtClean="0">
                <a:solidFill>
                  <a:srgbClr val="7030A0"/>
                </a:solidFill>
              </a:rPr>
              <a:t> | L</a:t>
            </a:r>
            <a:r>
              <a:rPr lang="en-US" baseline="-25000" dirty="0" smtClean="0">
                <a:solidFill>
                  <a:srgbClr val="7030A0"/>
                </a:solidFill>
              </a:rPr>
              <a:t>n</a:t>
            </a:r>
            <a:r>
              <a:rPr lang="en-US" dirty="0" smtClean="0">
                <a:solidFill>
                  <a:srgbClr val="7030A0"/>
                </a:solidFill>
              </a:rPr>
              <a:t>) P(L</a:t>
            </a:r>
            <a:r>
              <a:rPr lang="en-US" baseline="-25000" dirty="0" smtClean="0">
                <a:solidFill>
                  <a:srgbClr val="7030A0"/>
                </a:solidFill>
              </a:rPr>
              <a:t>n</a:t>
            </a:r>
            <a:r>
              <a:rPr lang="en-US" dirty="0" smtClean="0">
                <a:solidFill>
                  <a:srgbClr val="7030A0"/>
                </a:solidFill>
              </a:rPr>
              <a:t>) </a:t>
            </a:r>
          </a:p>
          <a:p>
            <a:pPr>
              <a:buNone/>
            </a:pPr>
            <a:r>
              <a:rPr lang="en-US" dirty="0" smtClean="0"/>
              <a:t>		+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P(A</a:t>
            </a:r>
            <a:r>
              <a:rPr lang="en-US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+1+2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| ~L</a:t>
            </a:r>
            <a:r>
              <a:rPr lang="en-US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^ T) P(~L</a:t>
            </a:r>
            <a:r>
              <a:rPr lang="en-US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^ T)</a:t>
            </a:r>
          </a:p>
          <a:p>
            <a:pPr>
              <a:buNone/>
            </a:pPr>
            <a:r>
              <a:rPr lang="en-US" dirty="0" smtClean="0"/>
              <a:t>		+ </a:t>
            </a:r>
            <a:r>
              <a:rPr lang="en-US" dirty="0" smtClean="0">
                <a:solidFill>
                  <a:srgbClr val="FF0000"/>
                </a:solidFill>
              </a:rPr>
              <a:t>P(A</a:t>
            </a:r>
            <a:r>
              <a:rPr lang="en-US" baseline="-25000" dirty="0" smtClean="0">
                <a:solidFill>
                  <a:srgbClr val="FF0000"/>
                </a:solidFill>
              </a:rPr>
              <a:t>+1+2 </a:t>
            </a:r>
            <a:r>
              <a:rPr lang="en-US" dirty="0" smtClean="0">
                <a:solidFill>
                  <a:srgbClr val="FF0000"/>
                </a:solidFill>
              </a:rPr>
              <a:t> | ~L</a:t>
            </a:r>
            <a:r>
              <a:rPr lang="en-US" baseline="-25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^ ~T) P(~L</a:t>
            </a:r>
            <a:r>
              <a:rPr lang="en-US" baseline="-25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^ ~T)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84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Breaking down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P(A</a:t>
            </a:r>
            <a:r>
              <a:rPr lang="en-US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+1+2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| L</a:t>
            </a:r>
            <a:r>
              <a:rPr lang="en-US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) P(L</a:t>
            </a:r>
            <a:r>
              <a:rPr lang="en-US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):</a:t>
            </a:r>
            <a:b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dirty="0" smtClean="0"/>
              <a:t>One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063" y="1352550"/>
            <a:ext cx="7244738" cy="4525963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	P(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+1+2</a:t>
            </a:r>
            <a:r>
              <a:rPr lang="en-US" sz="2800" dirty="0" smtClean="0"/>
              <a:t> = C, C | L</a:t>
            </a:r>
            <a:r>
              <a:rPr lang="en-US" sz="2800" baseline="-25000" dirty="0" smtClean="0"/>
              <a:t>n </a:t>
            </a:r>
            <a:r>
              <a:rPr lang="en-US" sz="2800" dirty="0" smtClean="0"/>
              <a:t>) = P(~S)P(~S)</a:t>
            </a:r>
            <a:endParaRPr lang="en-US" altLang="ja-JP" sz="2800" baseline="30000" dirty="0" smtClean="0"/>
          </a:p>
          <a:p>
            <a:r>
              <a:rPr lang="en-US" altLang="ja-JP" sz="2800" dirty="0" smtClean="0"/>
              <a:t>	P(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+1+2</a:t>
            </a:r>
            <a:r>
              <a:rPr lang="en-US" sz="2800" dirty="0" smtClean="0"/>
              <a:t> = C, ~C | L</a:t>
            </a:r>
            <a:r>
              <a:rPr lang="en-US" sz="2800" baseline="-25000" dirty="0" smtClean="0"/>
              <a:t>n </a:t>
            </a:r>
            <a:r>
              <a:rPr lang="en-US" sz="2800" dirty="0" smtClean="0"/>
              <a:t>) = P(~S)P(S)</a:t>
            </a:r>
            <a:endParaRPr lang="en-US" altLang="ja-JP" sz="2800" baseline="30000" dirty="0" smtClean="0"/>
          </a:p>
          <a:p>
            <a:r>
              <a:rPr lang="en-US" altLang="ja-JP" sz="2800" dirty="0" smtClean="0"/>
              <a:t>	P(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+1+2</a:t>
            </a:r>
            <a:r>
              <a:rPr lang="en-US" sz="2800" dirty="0" smtClean="0"/>
              <a:t> = ~C, C | L</a:t>
            </a:r>
            <a:r>
              <a:rPr lang="en-US" sz="2800" baseline="-25000" dirty="0" smtClean="0"/>
              <a:t>n </a:t>
            </a:r>
            <a:r>
              <a:rPr lang="en-US" sz="2800" dirty="0" smtClean="0"/>
              <a:t>) = P(S)P(~S)</a:t>
            </a:r>
            <a:endParaRPr lang="en-US" altLang="ja-JP" sz="2800" baseline="30000" dirty="0" smtClean="0"/>
          </a:p>
          <a:p>
            <a:r>
              <a:rPr lang="en-US" altLang="ja-JP" sz="2800" dirty="0" smtClean="0"/>
              <a:t>	P(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+1+2</a:t>
            </a:r>
            <a:r>
              <a:rPr lang="en-US" sz="2800" dirty="0" smtClean="0"/>
              <a:t> = ~C, ~C | L</a:t>
            </a:r>
            <a:r>
              <a:rPr lang="en-US" sz="2800" baseline="-25000" dirty="0" smtClean="0"/>
              <a:t>n </a:t>
            </a:r>
            <a:r>
              <a:rPr lang="en-US" sz="2800" dirty="0" smtClean="0"/>
              <a:t>) = P(S)P(S)</a:t>
            </a:r>
            <a:endParaRPr lang="en-US" altLang="ja-JP" sz="2800" baseline="30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896215" y="5722937"/>
            <a:ext cx="5450229" cy="60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111" charset="-128"/>
                <a:cs typeface="ＭＳ Ｐゴシック" pitchFamily="-111" charset="-128"/>
              </a:rPr>
              <a:t>(Correct marked C, wrong marked ~C)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1450" y="3497897"/>
          <a:ext cx="8858249" cy="2225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02977"/>
                <a:gridCol w="1080273"/>
                <a:gridCol w="759110"/>
                <a:gridCol w="788308"/>
                <a:gridCol w="1094871"/>
                <a:gridCol w="1036478"/>
                <a:gridCol w="632313"/>
                <a:gridCol w="418764"/>
                <a:gridCol w="598529"/>
                <a:gridCol w="11466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skill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problemID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userID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correct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</a:t>
                      </a:r>
                      <a:r>
                        <a:rPr lang="en-US" sz="1400" baseline="-25000" dirty="0" smtClean="0"/>
                        <a:t>n-1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</a:t>
                      </a:r>
                      <a:r>
                        <a:rPr lang="en-US" sz="1400" baseline="-25000" dirty="0" err="1" smtClean="0"/>
                        <a:t>n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P(J)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similar-figures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71241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52128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.21036516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.299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.1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.067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.002799</a:t>
                      </a:r>
                      <a:endParaRPr lang="en-US" sz="1400" dirty="0"/>
                    </a:p>
                  </a:txBody>
                  <a:tcPr>
                    <a:solidFill>
                      <a:srgbClr val="5DE53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similar-figures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71242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52128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.21036516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.10115955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.299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.067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.00362673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similar-figures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71243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52128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.10115955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.30308785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.299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.067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.00218025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similar-figures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71244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52128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.30308785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.12150209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.299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.067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.00346442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similar-figures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71245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52128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.12150209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.08505184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.299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.067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.00375788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51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 of P(J)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Distilled from logs of student interactions with tutor software</a:t>
            </a:r>
          </a:p>
          <a:p>
            <a:endParaRPr lang="en-US" dirty="0" smtClean="0"/>
          </a:p>
          <a:p>
            <a:r>
              <a:rPr lang="en-US" dirty="0" smtClean="0"/>
              <a:t>Broadly capture behavior indicative of learning</a:t>
            </a:r>
          </a:p>
          <a:p>
            <a:pPr lvl="1"/>
            <a:r>
              <a:rPr lang="en-US" dirty="0" smtClean="0"/>
              <a:t>Selected from same initial set of features previously used in detectors of </a:t>
            </a:r>
          </a:p>
          <a:p>
            <a:pPr lvl="2"/>
            <a:r>
              <a:rPr lang="en-US" dirty="0" smtClean="0"/>
              <a:t>gaming the system (Baker, Corbett, Roll, &amp; </a:t>
            </a:r>
            <a:r>
              <a:rPr lang="en-US" dirty="0" err="1" smtClean="0"/>
              <a:t>Koedinger</a:t>
            </a:r>
            <a:r>
              <a:rPr lang="en-US" dirty="0" smtClean="0"/>
              <a:t>, 2008)</a:t>
            </a:r>
          </a:p>
          <a:p>
            <a:pPr lvl="2"/>
            <a:r>
              <a:rPr lang="en-US" dirty="0" smtClean="0"/>
              <a:t>off-task behavior (Baker, 2007)</a:t>
            </a:r>
          </a:p>
          <a:p>
            <a:pPr lvl="2"/>
            <a:r>
              <a:rPr lang="en-US" dirty="0" smtClean="0"/>
              <a:t>carelessness (Baker, Corbett, &amp; </a:t>
            </a:r>
            <a:r>
              <a:rPr lang="en-US" dirty="0" err="1" smtClean="0"/>
              <a:t>Aleven</a:t>
            </a:r>
            <a:r>
              <a:rPr lang="en-US" dirty="0" smtClean="0"/>
              <a:t>, 2008)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684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 of P(J)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lvl="0" defTabSz="457200" fontAlgn="base"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All features use only </a:t>
            </a:r>
            <a:r>
              <a:rPr lang="en-US" dirty="0" smtClean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</a:rPr>
              <a:t>first response data</a:t>
            </a:r>
          </a:p>
          <a:p>
            <a:pPr lvl="0" defTabSz="457200" fontAlgn="base">
              <a:spcAft>
                <a:spcPct val="0"/>
              </a:spcAft>
              <a:buFont typeface="Arial" charset="0"/>
              <a:buChar char="•"/>
              <a:defRPr/>
            </a:pPr>
            <a:endParaRPr lang="en-US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lvl="0" defTabSz="457200" fontAlgn="base"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Later extension to include subsequent responses only increased model correlation very slightly – not significantly</a:t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(Baker, Goldstein, &amp; Heffernan, 2011)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78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 of P(J)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Argument could be made that using BKT probabilities (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</a:t>
            </a:r>
            <a:r>
              <a:rPr lang="en-US" dirty="0" smtClean="0"/>
              <a:t>) in the prediction of the label (~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</a:t>
            </a:r>
            <a:r>
              <a:rPr lang="en-US" dirty="0" smtClean="0"/>
              <a:t> ^ T) is wrong</a:t>
            </a:r>
          </a:p>
          <a:p>
            <a:pPr lvl="1"/>
            <a:r>
              <a:rPr lang="en-US" dirty="0" smtClean="0"/>
              <a:t>We consider this to be valid – theoretically important part of model is the T, not the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model maintains a 0.301 correlation coefficient even without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</a:t>
            </a:r>
            <a:r>
              <a:rPr lang="en-US" dirty="0" smtClean="0"/>
              <a:t> or L</a:t>
            </a:r>
            <a:r>
              <a:rPr lang="en-US" baseline="-25000" dirty="0" smtClean="0"/>
              <a:t>n</a:t>
            </a:r>
            <a:r>
              <a:rPr lang="en-US" dirty="0" smtClean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65885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final model</a:t>
            </a:r>
            <a:endParaRPr lang="en-US" dirty="0"/>
          </a:p>
        </p:txBody>
      </p:sp>
      <p:pic>
        <p:nvPicPr>
          <p:cNvPr id="4" name="Picture 3" descr="feature-tab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8070" y="1393176"/>
            <a:ext cx="6234686" cy="474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7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6217" cy="1138322"/>
          </a:xfrm>
        </p:spPr>
        <p:txBody>
          <a:bodyPr>
            <a:normAutofit/>
          </a:bodyPr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P(J) is higher following incorrect responses</a:t>
            </a:r>
          </a:p>
          <a:p>
            <a:pPr lvl="1"/>
            <a:r>
              <a:rPr lang="en-US" dirty="0" smtClean="0"/>
              <a:t>People learn from their mistakes</a:t>
            </a:r>
          </a:p>
          <a:p>
            <a:endParaRPr lang="en-US" dirty="0" smtClean="0"/>
          </a:p>
          <a:p>
            <a:r>
              <a:rPr lang="en-US" dirty="0" smtClean="0"/>
              <a:t>However, P(J) decreases as the total number of times student got this skill wrong increases</a:t>
            </a:r>
          </a:p>
          <a:p>
            <a:pPr lvl="1"/>
            <a:r>
              <a:rPr lang="en-US" dirty="0" smtClean="0"/>
              <a:t>Might need intervention not available in the tutor</a:t>
            </a:r>
          </a:p>
        </p:txBody>
      </p:sp>
    </p:spTree>
    <p:extLst>
      <p:ext uri="{BB962C8B-B14F-4D97-AF65-F5344CB8AC3E}">
        <p14:creationId xmlns:p14="http://schemas.microsoft.com/office/powerpoint/2010/main" val="297213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P(J) is lower following help requests</a:t>
            </a:r>
          </a:p>
          <a:p>
            <a:endParaRPr lang="en-US" dirty="0" smtClean="0"/>
          </a:p>
          <a:p>
            <a:r>
              <a:rPr lang="en-US" dirty="0" smtClean="0"/>
              <a:t>P(J) is higher when help has been used recently, i.e. in the last 5 and/or 8 steps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8996217" cy="1138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Interpretation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2074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replicated this result in another intelligent tutor, </a:t>
            </a:r>
            <a:r>
              <a:rPr lang="en-US" dirty="0" err="1" smtClean="0"/>
              <a:t>ASSISTments</a:t>
            </a:r>
            <a:r>
              <a:rPr lang="en-US" dirty="0" smtClean="0"/>
              <a:t> (</a:t>
            </a:r>
            <a:r>
              <a:rPr lang="en-US" dirty="0" err="1" smtClean="0"/>
              <a:t>Razzaq</a:t>
            </a:r>
            <a:r>
              <a:rPr lang="en-US" dirty="0" smtClean="0"/>
              <a:t> et al., 2007)</a:t>
            </a:r>
          </a:p>
          <a:p>
            <a:endParaRPr lang="en-US" dirty="0" smtClean="0"/>
          </a:p>
          <a:p>
            <a:r>
              <a:rPr lang="en-US" dirty="0" smtClean="0"/>
              <a:t>Correlation between models and labels: 0.397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3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Does learning in intelligent tutors have more of a character of </a:t>
            </a:r>
          </a:p>
          <a:p>
            <a:pPr lvl="1"/>
            <a:r>
              <a:rPr lang="en-US" dirty="0" smtClean="0"/>
              <a:t>gradual learning (such as strengthening of a memory association – cf. </a:t>
            </a:r>
            <a:r>
              <a:rPr lang="en-GB" dirty="0" smtClean="0"/>
              <a:t>Newell &amp; </a:t>
            </a:r>
            <a:r>
              <a:rPr lang="en-GB" dirty="0" err="1" smtClean="0"/>
              <a:t>Rosenbloom</a:t>
            </a:r>
            <a:r>
              <a:rPr lang="en-GB" dirty="0" smtClean="0"/>
              <a:t>, 1981; </a:t>
            </a:r>
            <a:r>
              <a:rPr lang="en-GB" dirty="0" err="1" smtClean="0"/>
              <a:t>Heathcote</a:t>
            </a:r>
            <a:r>
              <a:rPr lang="en-GB" dirty="0" smtClean="0"/>
              <a:t>, Brown, &amp; </a:t>
            </a:r>
            <a:r>
              <a:rPr lang="en-GB" dirty="0" err="1" smtClean="0"/>
              <a:t>Mewhort</a:t>
            </a:r>
            <a:r>
              <a:rPr lang="en-GB" dirty="0" smtClean="0"/>
              <a:t>, 2000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or learning given to “eureka”/insight moments, where a skill is understood suddenly?  (Lindstrom &amp; </a:t>
            </a:r>
            <a:r>
              <a:rPr lang="en-US" dirty="0" err="1" smtClean="0"/>
              <a:t>Gulz</a:t>
            </a:r>
            <a:r>
              <a:rPr lang="en-US" dirty="0" smtClean="0"/>
              <a:t>, 2008)</a:t>
            </a:r>
          </a:p>
          <a:p>
            <a:endParaRPr lang="en-US" dirty="0" smtClean="0"/>
          </a:p>
          <a:p>
            <a:r>
              <a:rPr lang="en-US" dirty="0" smtClean="0"/>
              <a:t>Does this vary by skill?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92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to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Largely take the form of relaxing the assumption that parameters vary by skill, but are constant for all other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0297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Both types of learning known to occur but the conditions leading to each are still incompletely known (Bowden et al., 2005)</a:t>
            </a:r>
          </a:p>
          <a:p>
            <a:endParaRPr lang="en-US" dirty="0" smtClean="0"/>
          </a:p>
          <a:p>
            <a:r>
              <a:rPr lang="en-US" dirty="0" smtClean="0"/>
              <a:t>Opportunity to study these issues in real learning, which is still uncommon – most research in insight takes place for toy problems in lab settings (as pointed out by Bowden et al., 2005</a:t>
            </a:r>
            <a:r>
              <a:rPr lang="en-GB" dirty="0" smtClean="0"/>
              <a:t>; </a:t>
            </a:r>
            <a:r>
              <a:rPr lang="en-GB" dirty="0" err="1" smtClean="0"/>
              <a:t>Kounios</a:t>
            </a:r>
            <a:r>
              <a:rPr lang="en-GB" dirty="0" smtClean="0"/>
              <a:t> et al., 2008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50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investigate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plot P(J) over time, and see how “spiky” the graph is</a:t>
            </a:r>
          </a:p>
          <a:p>
            <a:endParaRPr lang="en-US" dirty="0" smtClean="0"/>
          </a:p>
          <a:p>
            <a:r>
              <a:rPr lang="en-US" dirty="0" smtClean="0"/>
              <a:t>Spikes indicating moments of higher learning</a:t>
            </a:r>
          </a:p>
        </p:txBody>
      </p:sp>
    </p:spTree>
    <p:extLst>
      <p:ext uri="{BB962C8B-B14F-4D97-AF65-F5344CB8AC3E}">
        <p14:creationId xmlns:p14="http://schemas.microsoft.com/office/powerpoint/2010/main" val="95890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 Data for A Student</a:t>
            </a:r>
            <a:br>
              <a:rPr lang="en-US" dirty="0" smtClean="0"/>
            </a:br>
            <a:r>
              <a:rPr lang="en-GB" dirty="0" smtClean="0"/>
              <a:t> “Entering a common multiple”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49558"/>
          <a:stretch>
            <a:fillRect/>
          </a:stretch>
        </p:blipFill>
        <p:spPr bwMode="auto">
          <a:xfrm>
            <a:off x="1143000" y="1981200"/>
            <a:ext cx="7276858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9200" y="6324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OPTOPRAC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10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P(J)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97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Real Data for Same Student</a:t>
            </a:r>
            <a:br>
              <a:rPr lang="en-US" dirty="0" smtClean="0"/>
            </a:br>
            <a:r>
              <a:rPr lang="en-GB" dirty="0" smtClean="0"/>
              <a:t> “Identifying the converted value in the problem statement of a scaling problem”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49558"/>
          <a:stretch>
            <a:fillRect/>
          </a:stretch>
        </p:blipFill>
        <p:spPr bwMode="auto">
          <a:xfrm>
            <a:off x="1066800" y="1905000"/>
            <a:ext cx="7276999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9200" y="6324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OPTOPRAC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10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P(J)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33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you can see…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skill was learned gradually, the other skill was learned suddenly</a:t>
            </a:r>
          </a:p>
          <a:p>
            <a:endParaRPr lang="en-US" dirty="0" smtClean="0"/>
          </a:p>
          <a:p>
            <a:r>
              <a:rPr lang="en-US" dirty="0" smtClean="0"/>
              <a:t>Note that the first graph had *two* spikes</a:t>
            </a:r>
          </a:p>
          <a:p>
            <a:r>
              <a:rPr lang="en-US" dirty="0" smtClean="0"/>
              <a:t>This was actually very common in the data, even more common than single spikes</a:t>
            </a:r>
          </a:p>
          <a:p>
            <a:pPr lvl="1"/>
            <a:r>
              <a:rPr lang="en-US" dirty="0" smtClean="0"/>
              <a:t>We are still investigating why this happens</a:t>
            </a:r>
          </a:p>
        </p:txBody>
      </p:sp>
    </p:spTree>
    <p:extLst>
      <p:ext uri="{BB962C8B-B14F-4D97-AF65-F5344CB8AC3E}">
        <p14:creationId xmlns:p14="http://schemas.microsoft.com/office/powerpoint/2010/main" val="272363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can quantify the difference between these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525963"/>
          </a:xfrm>
        </p:spPr>
        <p:txBody>
          <a:bodyPr/>
          <a:lstStyle/>
          <a:p>
            <a:r>
              <a:rPr lang="en-US" dirty="0" smtClean="0"/>
              <a:t>We can quantify the degree to which a learning sequence involves a “eureka” moment, through a metric we call “spikiness”</a:t>
            </a:r>
          </a:p>
          <a:p>
            <a:endParaRPr lang="en-US" dirty="0" smtClean="0"/>
          </a:p>
          <a:p>
            <a:r>
              <a:rPr lang="en-US" dirty="0" smtClean="0"/>
              <a:t>For a given student/skill pair, spikiness =</a:t>
            </a:r>
          </a:p>
          <a:p>
            <a:endParaRPr lang="en-US" dirty="0" smtClean="0"/>
          </a:p>
          <a:p>
            <a:r>
              <a:rPr lang="en-US" dirty="0" smtClean="0"/>
              <a:t>Max P(J)/</a:t>
            </a:r>
            <a:r>
              <a:rPr lang="en-US" dirty="0" err="1" smtClean="0"/>
              <a:t>Avg</a:t>
            </a:r>
            <a:r>
              <a:rPr lang="en-US" dirty="0" smtClean="0"/>
              <a:t> P(J)</a:t>
            </a:r>
          </a:p>
          <a:p>
            <a:pPr lvl="1"/>
            <a:r>
              <a:rPr lang="en-US" dirty="0" smtClean="0"/>
              <a:t>Scaled from 1 to infinity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5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Looking at spikiness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only consider action sequences at least 6 problem steps long</a:t>
            </a:r>
          </a:p>
          <a:p>
            <a:pPr lvl="1"/>
            <a:r>
              <a:rPr lang="en-US" dirty="0" smtClean="0"/>
              <a:t>(Shorter sequences tend to more often look spiky, which is a mathematical feature of using a within-sequence average)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only consider the first 20 problem steps</a:t>
            </a:r>
          </a:p>
          <a:p>
            <a:pPr lvl="1"/>
            <a:r>
              <a:rPr lang="en-US" dirty="0" smtClean="0"/>
              <a:t>After that, the student is probably floundering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91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Spikiness by skill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Min: 1.12</a:t>
            </a:r>
          </a:p>
          <a:p>
            <a:r>
              <a:rPr lang="en-US" dirty="0" smtClean="0"/>
              <a:t>Max: 113.52</a:t>
            </a:r>
          </a:p>
          <a:p>
            <a:r>
              <a:rPr lang="en-US" dirty="0" err="1" smtClean="0"/>
              <a:t>Avg</a:t>
            </a:r>
            <a:r>
              <a:rPr lang="en-US" dirty="0" smtClean="0"/>
              <a:t>: 8.55</a:t>
            </a:r>
          </a:p>
          <a:p>
            <a:r>
              <a:rPr lang="en-US" dirty="0" smtClean="0"/>
              <a:t>SD: 14.62</a:t>
            </a:r>
          </a:p>
          <a:p>
            <a:endParaRPr lang="en-US" dirty="0" smtClean="0"/>
          </a:p>
          <a:p>
            <a:r>
              <a:rPr lang="en-US" dirty="0" smtClean="0"/>
              <a:t>Future work: What characterizes spiky skills versus gradually-learned skills?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0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Spikiness by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Min: 2.22</a:t>
            </a:r>
          </a:p>
          <a:p>
            <a:r>
              <a:rPr lang="en-US" dirty="0" smtClean="0"/>
              <a:t>Max: 21.81</a:t>
            </a:r>
          </a:p>
          <a:p>
            <a:r>
              <a:rPr lang="en-US" dirty="0" err="1" smtClean="0"/>
              <a:t>Avg</a:t>
            </a:r>
            <a:r>
              <a:rPr lang="en-US" dirty="0" smtClean="0"/>
              <a:t>: 6.81</a:t>
            </a:r>
          </a:p>
          <a:p>
            <a:r>
              <a:rPr lang="en-US" dirty="0" smtClean="0"/>
              <a:t>SD: 3.09</a:t>
            </a:r>
          </a:p>
          <a:p>
            <a:endParaRPr lang="en-US" dirty="0" smtClean="0"/>
          </a:p>
          <a:p>
            <a:r>
              <a:rPr lang="en-US" dirty="0" smtClean="0"/>
              <a:t>Students are less spiky than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8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correlation between a student’s spikiness, and their final average P(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</a:t>
            </a:r>
            <a:r>
              <a:rPr lang="en-US" dirty="0" smtClean="0"/>
              <a:t>) across skills is a high 0.71, statistically significantly different than chance</a:t>
            </a:r>
          </a:p>
          <a:p>
            <a:endParaRPr lang="en-US" dirty="0" smtClean="0"/>
          </a:p>
          <a:p>
            <a:r>
              <a:rPr lang="en-US" dirty="0" smtClean="0"/>
              <a:t>Suggests that learning spikes may be an early predictor of whether a student is going to achieve good learning of specific material</a:t>
            </a:r>
          </a:p>
          <a:p>
            <a:pPr lvl="1"/>
            <a:r>
              <a:rPr lang="en-US" dirty="0" smtClean="0"/>
              <a:t>May someday be the basis of better knowledge tracing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758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Beck’s Help Model</a:t>
            </a:r>
          </a:p>
          <a:p>
            <a:r>
              <a:rPr lang="en-US" dirty="0" err="1" smtClean="0"/>
              <a:t>Pardos</a:t>
            </a:r>
            <a:r>
              <a:rPr lang="en-US" dirty="0" smtClean="0"/>
              <a:t> Individualization of L</a:t>
            </a:r>
            <a:r>
              <a:rPr lang="en-US" baseline="-25000" dirty="0" smtClean="0"/>
              <a:t>o</a:t>
            </a:r>
          </a:p>
          <a:p>
            <a:r>
              <a:rPr lang="en-US" dirty="0" smtClean="0"/>
              <a:t>Moment by Moment Learning</a:t>
            </a:r>
          </a:p>
          <a:p>
            <a:r>
              <a:rPr lang="en-US" dirty="0"/>
              <a:t>Contextual Guess and Slip</a:t>
            </a:r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cross-validated correlation between a student’s average P(J)</a:t>
            </a:r>
          </a:p>
          <a:p>
            <a:r>
              <a:rPr lang="en-US" dirty="0" smtClean="0"/>
              <a:t>And their performance on a test of preparation for future learning (cf. </a:t>
            </a:r>
            <a:r>
              <a:rPr lang="en-US" dirty="0" err="1" smtClean="0"/>
              <a:t>Bransford</a:t>
            </a:r>
            <a:r>
              <a:rPr lang="en-US" dirty="0" smtClean="0"/>
              <a:t> &amp; Schwartz, 1999) where the student needs to read a text to learn a related skill</a:t>
            </a:r>
          </a:p>
          <a:p>
            <a:r>
              <a:rPr lang="en-US" dirty="0" smtClean="0"/>
              <a:t>Is 0.35 </a:t>
            </a:r>
          </a:p>
          <a:p>
            <a:pPr lvl="1"/>
            <a:r>
              <a:rPr lang="en-US" dirty="0" smtClean="0"/>
              <a:t>statistically significantly different than chance</a:t>
            </a:r>
          </a:p>
          <a:p>
            <a:pPr lvl="1"/>
            <a:r>
              <a:rPr lang="en-US" dirty="0" smtClean="0"/>
              <a:t>higher than the predictive power of Bayesian Knowledge-Tracing for this same test</a:t>
            </a:r>
            <a:br>
              <a:rPr lang="en-US" dirty="0" smtClean="0"/>
            </a:br>
            <a:r>
              <a:rPr lang="en-US" dirty="0" smtClean="0"/>
              <a:t>(Baker, Gowda, &amp; Corbett, 2011)</a:t>
            </a:r>
          </a:p>
          <a:p>
            <a:endParaRPr lang="en-US" dirty="0" smtClean="0"/>
          </a:p>
          <a:p>
            <a:r>
              <a:rPr lang="en-US" dirty="0" smtClean="0"/>
              <a:t>Suggests that this model is capturing deep aspects of learning not captured in existing knowledge assessments</a:t>
            </a:r>
          </a:p>
        </p:txBody>
      </p:sp>
    </p:spTree>
    <p:extLst>
      <p:ext uri="{BB962C8B-B14F-4D97-AF65-F5344CB8AC3E}">
        <p14:creationId xmlns:p14="http://schemas.microsoft.com/office/powerpoint/2010/main" val="385645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Worth Noting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Generally, across all actions on a skill, the P(J) model doesn’t quite add up to a total of 1</a:t>
            </a:r>
          </a:p>
          <a:p>
            <a:endParaRPr lang="en-US" dirty="0" smtClean="0"/>
          </a:p>
          <a:p>
            <a:r>
              <a:rPr lang="en-US" dirty="0" smtClean="0"/>
              <a:t>In general, our model is representative of P(J) at lower levels but tends to underestimate the height of spikes</a:t>
            </a:r>
          </a:p>
          <a:p>
            <a:pPr lvl="1"/>
            <a:r>
              <a:rPr lang="en-US" dirty="0" smtClean="0"/>
              <a:t>May be a result of using a linear modeling approach for a fundamentally non-linear phenomenon</a:t>
            </a:r>
          </a:p>
          <a:p>
            <a:pPr lvl="1"/>
            <a:r>
              <a:rPr lang="en-US" dirty="0" smtClean="0"/>
              <a:t>May also be that P(J) is actually too high in the training labels (where it often sums up to significantly more than 1)</a:t>
            </a:r>
          </a:p>
          <a:p>
            <a:pPr lvl="1"/>
            <a:r>
              <a:rPr lang="en-US" dirty="0" smtClean="0"/>
              <a:t>Could be normalized -- for the purposes of spikiness analyses, we believe the model biases towards seeing less total spikiness</a:t>
            </a:r>
          </a:p>
        </p:txBody>
      </p:sp>
    </p:spTree>
    <p:extLst>
      <p:ext uri="{BB962C8B-B14F-4D97-AF65-F5344CB8AC3E}">
        <p14:creationId xmlns:p14="http://schemas.microsoft.com/office/powerpoint/2010/main" val="358538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Beck’s Help Model</a:t>
            </a:r>
          </a:p>
          <a:p>
            <a:r>
              <a:rPr lang="en-US" dirty="0" err="1" smtClean="0"/>
              <a:t>Pardos</a:t>
            </a:r>
            <a:r>
              <a:rPr lang="en-US" dirty="0" smtClean="0"/>
              <a:t> Individualization of L</a:t>
            </a:r>
            <a:r>
              <a:rPr lang="en-US" baseline="-25000" dirty="0" smtClean="0"/>
              <a:t>o</a:t>
            </a:r>
          </a:p>
          <a:p>
            <a:r>
              <a:rPr lang="en-US" dirty="0" smtClean="0"/>
              <a:t>Moment by Moment Learning</a:t>
            </a:r>
          </a:p>
          <a:p>
            <a:r>
              <a:rPr lang="en-US" dirty="0">
                <a:solidFill>
                  <a:srgbClr val="FF0000"/>
                </a:solidFill>
              </a:rPr>
              <a:t>Contextual Guess and Slip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49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Baker, Corbett, &amp; </a:t>
            </a:r>
            <a:r>
              <a:rPr lang="en-US" dirty="0" err="1" smtClean="0"/>
              <a:t>Aleven’s</a:t>
            </a:r>
            <a:r>
              <a:rPr lang="en-US" dirty="0" smtClean="0"/>
              <a:t> (2008)</a:t>
            </a:r>
            <a:br>
              <a:rPr lang="en-US" dirty="0" smtClean="0"/>
            </a:br>
            <a:r>
              <a:rPr lang="en-US" dirty="0" smtClean="0"/>
              <a:t>Contextual Guess and Slip model</a:t>
            </a:r>
            <a:endParaRPr lang="en-US" dirty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438400" y="3764756"/>
            <a:ext cx="4495800" cy="0"/>
          </a:xfrm>
          <a:prstGeom prst="line">
            <a:avLst/>
          </a:prstGeom>
          <a:noFill/>
          <a:ln w="76200">
            <a:pattFill prst="shingle">
              <a:fgClr>
                <a:schemeClr val="tx1"/>
              </a:fgClr>
              <a:bgClr>
                <a:srgbClr val="FFFFFF"/>
              </a:bgClr>
            </a:patt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438400" y="2164556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286000" y="2393156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Not learned</a:t>
            </a:r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810000" y="2850356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5105400" y="2164556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953000" y="2393156"/>
            <a:ext cx="1676400" cy="731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Learned</a:t>
            </a:r>
          </a:p>
          <a:p>
            <a:pPr algn="ctr" eaLnBrk="0" hangingPunct="0"/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191000" y="2316956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p(T)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590800" y="3993356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743200" y="399335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257800" y="3993356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410200" y="399335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124200" y="3536156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352800" y="3383756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 dirty="0">
                <a:solidFill>
                  <a:srgbClr val="28F868"/>
                </a:solidFill>
                <a:latin typeface="Times" pitchFamily="18" charset="0"/>
              </a:rPr>
              <a:t>p(G)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791200" y="3536156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6096000" y="338375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1-</a:t>
            </a:r>
            <a:r>
              <a:rPr lang="en-US" altLang="en-US" b="1" i="1" dirty="0">
                <a:solidFill>
                  <a:srgbClr val="28F868"/>
                </a:solidFill>
                <a:latin typeface="Times" pitchFamily="18" charset="0"/>
              </a:rPr>
              <a:t>p(S)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5486400" y="3002756"/>
            <a:ext cx="91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p(L</a:t>
            </a:r>
            <a:r>
              <a:rPr lang="en-US" altLang="en-US" baseline="-25000">
                <a:latin typeface="Times" pitchFamily="18" charset="0"/>
              </a:rPr>
              <a:t>0</a:t>
            </a:r>
            <a:r>
              <a:rPr lang="en-US" altLang="en-US">
                <a:latin typeface="Times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109250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Contextual Slip: </a:t>
            </a:r>
            <a:br>
              <a:rPr lang="en-US" dirty="0" smtClean="0"/>
            </a:br>
            <a:r>
              <a:rPr lang="en-US" dirty="0" smtClean="0"/>
              <a:t>The Big Idea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one parameter for slip</a:t>
            </a:r>
          </a:p>
          <a:p>
            <a:pPr lvl="1"/>
            <a:r>
              <a:rPr lang="en-US" dirty="0" smtClean="0"/>
              <a:t>For all situations</a:t>
            </a:r>
          </a:p>
          <a:p>
            <a:pPr lvl="1"/>
            <a:r>
              <a:rPr lang="en-US" dirty="0" smtClean="0"/>
              <a:t>For each skill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we can have a different prediction for slip</a:t>
            </a:r>
          </a:p>
          <a:p>
            <a:pPr lvl="1"/>
            <a:r>
              <a:rPr lang="en-US" dirty="0" smtClean="0"/>
              <a:t>For each situation</a:t>
            </a:r>
          </a:p>
          <a:p>
            <a:pPr lvl="1"/>
            <a:r>
              <a:rPr lang="en-US" dirty="0" smtClean="0"/>
              <a:t>Across all skills</a:t>
            </a:r>
          </a:p>
        </p:txBody>
      </p:sp>
    </p:spTree>
    <p:extLst>
      <p:ext uri="{BB962C8B-B14F-4D97-AF65-F5344CB8AC3E}">
        <p14:creationId xmlns:p14="http://schemas.microsoft.com/office/powerpoint/2010/main" val="12009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other words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P(S) varies according to context </a:t>
            </a:r>
          </a:p>
          <a:p>
            <a:endParaRPr lang="en-US" dirty="0" smtClean="0"/>
          </a:p>
          <a:p>
            <a:r>
              <a:rPr lang="en-US" dirty="0" smtClean="0"/>
              <a:t>For example</a:t>
            </a:r>
          </a:p>
          <a:p>
            <a:pPr lvl="1"/>
            <a:r>
              <a:rPr lang="en-US" dirty="0" smtClean="0"/>
              <a:t>Perhaps very quick actions are more likely to be slips</a:t>
            </a:r>
          </a:p>
          <a:p>
            <a:pPr lvl="1"/>
            <a:r>
              <a:rPr lang="en-US" dirty="0" smtClean="0"/>
              <a:t>Perhaps errors on actions which you’ve gotten right several times in a row are more likely to be slips</a:t>
            </a:r>
          </a:p>
        </p:txBody>
      </p:sp>
    </p:spTree>
    <p:extLst>
      <p:ext uri="{BB962C8B-B14F-4D97-AF65-F5344CB8AC3E}">
        <p14:creationId xmlns:p14="http://schemas.microsoft.com/office/powerpoint/2010/main" val="76450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Baker, Corbett, &amp; </a:t>
            </a:r>
            <a:r>
              <a:rPr lang="en-US" dirty="0" err="1"/>
              <a:t>Aleven’s</a:t>
            </a:r>
            <a:r>
              <a:rPr lang="en-US" dirty="0"/>
              <a:t> (2008)</a:t>
            </a:r>
            <a:br>
              <a:rPr lang="en-US" dirty="0"/>
            </a:br>
            <a:r>
              <a:rPr lang="en-US" dirty="0"/>
              <a:t>Contextual Guess and Slip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Guess and slip fit using contextual models across all skills</a:t>
            </a:r>
          </a:p>
          <a:p>
            <a:endParaRPr lang="en-US" dirty="0" smtClean="0"/>
          </a:p>
          <a:p>
            <a:r>
              <a:rPr lang="en-US" dirty="0"/>
              <a:t>Parameters per skill: </a:t>
            </a:r>
            <a:r>
              <a:rPr lang="en-US" dirty="0" smtClean="0"/>
              <a:t>2 + (P (S) model size)/skills + </a:t>
            </a:r>
            <a:r>
              <a:rPr lang="en-US" dirty="0"/>
              <a:t>(P </a:t>
            </a:r>
            <a:r>
              <a:rPr lang="en-US" dirty="0" smtClean="0"/>
              <a:t>(G) </a:t>
            </a:r>
            <a:r>
              <a:rPr lang="en-US" dirty="0"/>
              <a:t>model size)/</a:t>
            </a:r>
            <a:r>
              <a:rPr lang="en-US" dirty="0" smtClean="0"/>
              <a:t>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948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these models developed?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similar to P(J)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43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these models developed?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400" dirty="0" smtClean="0"/>
              <a:t>Take an existing skill model </a:t>
            </a:r>
            <a:br>
              <a:rPr lang="en-US" sz="2400" dirty="0" smtClean="0"/>
            </a:br>
            <a:r>
              <a:rPr lang="en-US" sz="2400" dirty="0" smtClean="0"/>
              <a:t>(developed using </a:t>
            </a:r>
            <a:r>
              <a:rPr lang="en-US" sz="2400" dirty="0" err="1" smtClean="0"/>
              <a:t>Dirichlet</a:t>
            </a:r>
            <a:r>
              <a:rPr lang="en-US" sz="2400" dirty="0" smtClean="0"/>
              <a:t> Priors)</a:t>
            </a:r>
          </a:p>
          <a:p>
            <a:pPr marL="514350" indent="-514350">
              <a:buFontTx/>
              <a:buAutoNum type="arabicPeriod"/>
            </a:pPr>
            <a:r>
              <a:rPr lang="en-US" sz="2400" dirty="0" smtClean="0"/>
              <a:t>Label a set of actions with the probability that each action is a guess or slip, using data about the future</a:t>
            </a:r>
          </a:p>
          <a:p>
            <a:pPr marL="514350" indent="-514350">
              <a:buFontTx/>
              <a:buAutoNum type="arabicPeriod"/>
            </a:pPr>
            <a:r>
              <a:rPr lang="en-US" sz="2400" dirty="0" smtClean="0"/>
              <a:t>Use these labels to machine-learn models that can predict the probability that an action is a guess or slip, without using data about the future</a:t>
            </a:r>
          </a:p>
          <a:p>
            <a:pPr marL="514350" indent="-514350">
              <a:buFontTx/>
              <a:buAutoNum type="arabicPeriod"/>
            </a:pPr>
            <a:r>
              <a:rPr lang="en-US" sz="2400" dirty="0" smtClean="0"/>
              <a:t>Use these machine-learned models to compute the probability that an action is a guess or slip, in knowledge tracing  </a:t>
            </a:r>
          </a:p>
        </p:txBody>
      </p:sp>
    </p:spTree>
    <p:extLst>
      <p:ext uri="{BB962C8B-B14F-4D97-AF65-F5344CB8AC3E}">
        <p14:creationId xmlns:p14="http://schemas.microsoft.com/office/powerpoint/2010/main" val="22578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smtClean="0"/>
              <a:t>2. Label a set of actions with the probability that each action is a guess or slip, using data about the future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4525962"/>
          </a:xfrm>
        </p:spPr>
        <p:txBody>
          <a:bodyPr/>
          <a:lstStyle/>
          <a:p>
            <a:r>
              <a:rPr lang="en-US" smtClean="0"/>
              <a:t>Predict whether action at time </a:t>
            </a:r>
            <a:r>
              <a:rPr lang="en-US" b="1" i="1" smtClean="0"/>
              <a:t>N</a:t>
            </a:r>
            <a:r>
              <a:rPr lang="en-US" smtClean="0"/>
              <a:t> is guess/slip</a:t>
            </a:r>
          </a:p>
          <a:p>
            <a:endParaRPr lang="en-US" smtClean="0"/>
          </a:p>
          <a:p>
            <a:r>
              <a:rPr lang="en-US" smtClean="0"/>
              <a:t>Using data about actions at time </a:t>
            </a:r>
            <a:r>
              <a:rPr lang="en-US" b="1" i="1" smtClean="0"/>
              <a:t>N+1, N+2</a:t>
            </a:r>
          </a:p>
          <a:p>
            <a:endParaRPr lang="en-US" b="1" i="1" smtClean="0"/>
          </a:p>
          <a:p>
            <a:r>
              <a:rPr lang="en-US" smtClean="0"/>
              <a:t>This is </a:t>
            </a:r>
            <a:r>
              <a:rPr lang="en-US" b="1" i="1" smtClean="0"/>
              <a:t>only for labeling data</a:t>
            </a:r>
            <a:r>
              <a:rPr lang="en-US" smtClean="0"/>
              <a:t>!</a:t>
            </a:r>
          </a:p>
          <a:p>
            <a:r>
              <a:rPr lang="en-US" smtClean="0"/>
              <a:t>Not for use in the guess/slip models</a:t>
            </a:r>
          </a:p>
        </p:txBody>
      </p:sp>
    </p:spTree>
    <p:extLst>
      <p:ext uri="{BB962C8B-B14F-4D97-AF65-F5344CB8AC3E}">
        <p14:creationId xmlns:p14="http://schemas.microsoft.com/office/powerpoint/2010/main" val="7177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Beck et al.’s (2008) Help Model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286000" y="1981199"/>
            <a:ext cx="6248400" cy="3276601"/>
            <a:chOff x="2286000" y="1981199"/>
            <a:chExt cx="5257800" cy="2393157"/>
          </a:xfrm>
        </p:grpSpPr>
        <p:sp>
          <p:nvSpPr>
            <p:cNvPr id="4" name="Line 2"/>
            <p:cNvSpPr>
              <a:spLocks noChangeShapeType="1"/>
            </p:cNvSpPr>
            <p:nvPr/>
          </p:nvSpPr>
          <p:spPr bwMode="auto">
            <a:xfrm>
              <a:off x="2438400" y="3764756"/>
              <a:ext cx="4495800" cy="0"/>
            </a:xfrm>
            <a:prstGeom prst="line">
              <a:avLst/>
            </a:prstGeom>
            <a:noFill/>
            <a:ln w="76200">
              <a:pattFill prst="shingle">
                <a:fgClr>
                  <a:schemeClr val="tx1"/>
                </a:fgClr>
                <a:bgClr>
                  <a:srgbClr val="FFFFFF"/>
                </a:bgClr>
              </a:patt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438400" y="2164556"/>
              <a:ext cx="1371600" cy="1371600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286000" y="2393156"/>
              <a:ext cx="16764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>
                  <a:solidFill>
                    <a:schemeClr val="tx2"/>
                  </a:solidFill>
                  <a:latin typeface="Times" pitchFamily="18" charset="0"/>
                </a:rPr>
                <a:t>Not learned</a:t>
              </a:r>
              <a:endParaRPr lang="en-US" altLang="en-US" sz="2400">
                <a:solidFill>
                  <a:schemeClr val="tx2"/>
                </a:solidFill>
                <a:latin typeface="Times" pitchFamily="18" charset="0"/>
              </a:endParaRP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664818" y="2438400"/>
              <a:ext cx="15929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5105400" y="2164556"/>
              <a:ext cx="1371600" cy="1371600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4953000" y="2393156"/>
              <a:ext cx="1676400" cy="7318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>
                  <a:solidFill>
                    <a:schemeClr val="tx2"/>
                  </a:solidFill>
                  <a:latin typeface="Times" pitchFamily="18" charset="0"/>
                </a:rPr>
                <a:t>Learned</a:t>
              </a:r>
            </a:p>
            <a:p>
              <a:pPr algn="ctr" eaLnBrk="0" hangingPunct="0"/>
              <a:endParaRPr lang="en-US" altLang="en-US" sz="2400">
                <a:solidFill>
                  <a:schemeClr val="tx2"/>
                </a:solidFill>
                <a:latin typeface="Times" pitchFamily="18" charset="0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4045819" y="1981199"/>
              <a:ext cx="9144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dirty="0" smtClean="0">
                  <a:latin typeface="Times" pitchFamily="18" charset="0"/>
                </a:rPr>
                <a:t>p(T|H)</a:t>
              </a:r>
              <a:endParaRPr lang="en-US" altLang="en-US" dirty="0">
                <a:latin typeface="Times" pitchFamily="18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590800" y="3993356"/>
              <a:ext cx="1143000" cy="381000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743200" y="3993356"/>
              <a:ext cx="10668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>
                  <a:solidFill>
                    <a:schemeClr val="tx2"/>
                  </a:solidFill>
                  <a:latin typeface="Times" pitchFamily="18" charset="0"/>
                </a:rPr>
                <a:t>correct</a:t>
              </a:r>
              <a:endParaRPr lang="en-US" altLang="en-US">
                <a:latin typeface="Times" pitchFamily="18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5257800" y="3993356"/>
              <a:ext cx="1143000" cy="381000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5410200" y="3993356"/>
              <a:ext cx="10668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>
                  <a:solidFill>
                    <a:schemeClr val="tx2"/>
                  </a:solidFill>
                  <a:latin typeface="Times" pitchFamily="18" charset="0"/>
                </a:rPr>
                <a:t>correct</a:t>
              </a:r>
              <a:endParaRPr lang="en-US" altLang="en-US">
                <a:latin typeface="Times" pitchFamily="18" charset="0"/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3124200" y="3536156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279808" y="3407668"/>
              <a:ext cx="1520792" cy="6463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dirty="0" smtClean="0">
                  <a:latin typeface="Times" pitchFamily="18" charset="0"/>
                </a:rPr>
                <a:t>p(G|~H), p(G|H)</a:t>
              </a:r>
              <a:endParaRPr lang="en-US" altLang="en-US" dirty="0">
                <a:latin typeface="Times" pitchFamily="18" charset="0"/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5791200" y="3536156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lg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6096000" y="3383756"/>
              <a:ext cx="1447800" cy="7848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dirty="0" smtClean="0">
                  <a:latin typeface="Times" pitchFamily="18" charset="0"/>
                </a:rPr>
                <a:t>1-p(S|~H)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altLang="en-US" dirty="0" smtClean="0">
                  <a:latin typeface="Times" pitchFamily="18" charset="0"/>
                </a:rPr>
                <a:t>1-p(S|H)</a:t>
              </a:r>
              <a:endParaRPr lang="en-US" altLang="en-US" dirty="0">
                <a:latin typeface="Times" pitchFamily="18" charset="0"/>
              </a:endParaRP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5410200" y="2666999"/>
              <a:ext cx="1409700" cy="7848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dirty="0" smtClean="0">
                  <a:latin typeface="Times" pitchFamily="18" charset="0"/>
                </a:rPr>
                <a:t>p(L</a:t>
              </a:r>
              <a:r>
                <a:rPr lang="en-US" altLang="en-US" baseline="-25000" dirty="0" smtClean="0">
                  <a:latin typeface="Times" pitchFamily="18" charset="0"/>
                </a:rPr>
                <a:t>0</a:t>
              </a:r>
              <a:r>
                <a:rPr lang="en-US" altLang="en-US" dirty="0" smtClean="0">
                  <a:latin typeface="Times" pitchFamily="18" charset="0"/>
                </a:rPr>
                <a:t>|H),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altLang="en-US" dirty="0">
                  <a:latin typeface="Times" pitchFamily="18" charset="0"/>
                </a:rPr>
                <a:t>p(L</a:t>
              </a:r>
              <a:r>
                <a:rPr lang="en-US" altLang="en-US" baseline="-25000" dirty="0">
                  <a:latin typeface="Times" pitchFamily="18" charset="0"/>
                </a:rPr>
                <a:t>0</a:t>
              </a:r>
              <a:r>
                <a:rPr lang="en-US" altLang="en-US" dirty="0" smtClean="0">
                  <a:latin typeface="Times" pitchFamily="18" charset="0"/>
                </a:rPr>
                <a:t>|~H</a:t>
              </a:r>
              <a:r>
                <a:rPr lang="en-US" altLang="en-US" dirty="0">
                  <a:latin typeface="Times" pitchFamily="18" charset="0"/>
                </a:rPr>
                <a:t>)</a:t>
              </a:r>
            </a:p>
          </p:txBody>
        </p:sp>
        <p:sp>
          <p:nvSpPr>
            <p:cNvPr id="20" name="Line 6"/>
            <p:cNvSpPr>
              <a:spLocks noChangeShapeType="1"/>
            </p:cNvSpPr>
            <p:nvPr/>
          </p:nvSpPr>
          <p:spPr bwMode="auto">
            <a:xfrm>
              <a:off x="3657600" y="3200401"/>
              <a:ext cx="15929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10"/>
            <p:cNvSpPr txBox="1">
              <a:spLocks noChangeArrowheads="1"/>
            </p:cNvSpPr>
            <p:nvPr/>
          </p:nvSpPr>
          <p:spPr bwMode="auto">
            <a:xfrm>
              <a:off x="4038600" y="2743200"/>
              <a:ext cx="1142999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dirty="0" smtClean="0">
                  <a:latin typeface="Times" pitchFamily="18" charset="0"/>
                </a:rPr>
                <a:t>p(T|~H)</a:t>
              </a:r>
              <a:endParaRPr lang="en-US" altLang="en-US" dirty="0">
                <a:latin typeface="Times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56262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smtClean="0"/>
              <a:t>2. Label a set of actions with the probability that each action is a guess or slip, using data about the future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4525962"/>
          </a:xfrm>
        </p:spPr>
        <p:txBody>
          <a:bodyPr/>
          <a:lstStyle/>
          <a:p>
            <a:r>
              <a:rPr lang="en-US" smtClean="0"/>
              <a:t>The intuition:</a:t>
            </a:r>
          </a:p>
          <a:p>
            <a:endParaRPr lang="en-US" smtClean="0"/>
          </a:p>
          <a:p>
            <a:r>
              <a:rPr lang="en-US" smtClean="0"/>
              <a:t>If action </a:t>
            </a:r>
            <a:r>
              <a:rPr lang="en-US" b="1" i="1" smtClean="0"/>
              <a:t>N</a:t>
            </a:r>
            <a:r>
              <a:rPr lang="en-US" i="1" smtClean="0"/>
              <a:t> </a:t>
            </a:r>
            <a:r>
              <a:rPr lang="en-US" smtClean="0"/>
              <a:t>is right</a:t>
            </a:r>
          </a:p>
          <a:p>
            <a:r>
              <a:rPr lang="en-US" smtClean="0"/>
              <a:t>And actions </a:t>
            </a:r>
            <a:r>
              <a:rPr lang="en-US" b="1" i="1" smtClean="0"/>
              <a:t>N+1, N+2 </a:t>
            </a:r>
            <a:r>
              <a:rPr lang="en-US" smtClean="0"/>
              <a:t>are also right</a:t>
            </a:r>
          </a:p>
          <a:p>
            <a:pPr lvl="1"/>
            <a:r>
              <a:rPr lang="en-US" smtClean="0"/>
              <a:t>It’s unlikely that action </a:t>
            </a:r>
            <a:r>
              <a:rPr lang="en-US" b="1" i="1" smtClean="0"/>
              <a:t>N </a:t>
            </a:r>
            <a:r>
              <a:rPr lang="en-US" smtClean="0"/>
              <a:t>was a guess</a:t>
            </a:r>
          </a:p>
          <a:p>
            <a:r>
              <a:rPr lang="en-US" smtClean="0"/>
              <a:t>If actions </a:t>
            </a:r>
            <a:r>
              <a:rPr lang="en-US" b="1" i="1" smtClean="0"/>
              <a:t>N+1, N+2 </a:t>
            </a:r>
            <a:r>
              <a:rPr lang="en-US" smtClean="0"/>
              <a:t>were wrong</a:t>
            </a:r>
          </a:p>
          <a:p>
            <a:pPr lvl="1"/>
            <a:r>
              <a:rPr lang="en-US" smtClean="0"/>
              <a:t>It becomes more likely that action </a:t>
            </a:r>
            <a:r>
              <a:rPr lang="en-US" b="1" i="1" smtClean="0"/>
              <a:t>N </a:t>
            </a:r>
            <a:r>
              <a:rPr lang="en-US" smtClean="0"/>
              <a:t>was a guess</a:t>
            </a:r>
          </a:p>
          <a:p>
            <a:endParaRPr lang="en-US" b="1" i="1" smtClean="0"/>
          </a:p>
        </p:txBody>
      </p:sp>
    </p:spTree>
    <p:extLst>
      <p:ext uri="{BB962C8B-B14F-4D97-AF65-F5344CB8AC3E}">
        <p14:creationId xmlns:p14="http://schemas.microsoft.com/office/powerpoint/2010/main" val="297880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The Math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Similar to P(J)</a:t>
            </a:r>
          </a:p>
          <a:p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705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91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Same features as P(J)</a:t>
            </a:r>
          </a:p>
          <a:p>
            <a:endParaRPr lang="en-US" dirty="0" smtClean="0"/>
          </a:p>
          <a:p>
            <a:r>
              <a:rPr lang="en-US" dirty="0" smtClean="0"/>
              <a:t>Linear regression, in </a:t>
            </a:r>
            <a:r>
              <a:rPr lang="en-US" dirty="0" err="1" smtClean="0"/>
              <a:t>Weka</a:t>
            </a:r>
            <a:endParaRPr lang="en-US" dirty="0" smtClean="0"/>
          </a:p>
          <a:p>
            <a:pPr lvl="1"/>
            <a:r>
              <a:rPr lang="en-US" dirty="0" smtClean="0"/>
              <a:t>Did better on cross-validation than fancier algorithms</a:t>
            </a:r>
          </a:p>
          <a:p>
            <a:endParaRPr lang="en-US" dirty="0" smtClean="0"/>
          </a:p>
          <a:p>
            <a:r>
              <a:rPr lang="en-US" dirty="0" smtClean="0"/>
              <a:t>One guess model</a:t>
            </a:r>
          </a:p>
          <a:p>
            <a:r>
              <a:rPr lang="en-US" dirty="0" smtClean="0"/>
              <a:t>One slip model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4919663" algn="l"/>
              </a:tabLst>
              <a:defRPr/>
            </a:pPr>
            <a: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Use these labels to machine-learn models that can predict the probability that an action is a guess or slip</a:t>
            </a:r>
            <a:b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0979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91000"/>
          </a:xfrm>
        </p:spPr>
        <p:txBody>
          <a:bodyPr/>
          <a:lstStyle/>
          <a:p>
            <a:r>
              <a:rPr lang="en-US" smtClean="0"/>
              <a:t>Within Bayesian Knowledge Tracing</a:t>
            </a:r>
          </a:p>
          <a:p>
            <a:r>
              <a:rPr lang="en-US" smtClean="0"/>
              <a:t>Exact same formulas</a:t>
            </a:r>
          </a:p>
          <a:p>
            <a:r>
              <a:rPr lang="en-US" smtClean="0"/>
              <a:t>Just substitute a contextual prediction about guessing and slipping for the prediction-for-each-skill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4919663" algn="l"/>
              </a:tabLst>
              <a:defRPr/>
            </a:pPr>
            <a: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4. </a:t>
            </a:r>
            <a:r>
              <a:rPr lang="en-US" sz="3200" dirty="0"/>
              <a:t>Use these machine-learned models to compute the probability that an action is a guess or slip, in knowledge tracing </a:t>
            </a:r>
            <a: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186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Interpretation of Models?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" y="1524000"/>
            <a:ext cx="9039225" cy="516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33825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Baker, Corbett, &amp; </a:t>
            </a:r>
            <a:r>
              <a:rPr lang="en-US" dirty="0" err="1"/>
              <a:t>Aleven’s</a:t>
            </a:r>
            <a:r>
              <a:rPr lang="en-US" dirty="0"/>
              <a:t> (2008)</a:t>
            </a:r>
            <a:br>
              <a:rPr lang="en-US" dirty="0"/>
            </a:br>
            <a:r>
              <a:rPr lang="en-US" dirty="0"/>
              <a:t>Contextual Guess and Slip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Effect on future prediction: </a:t>
            </a:r>
            <a:r>
              <a:rPr lang="en-US" dirty="0" smtClean="0"/>
              <a:t>very inconsistent</a:t>
            </a:r>
          </a:p>
          <a:p>
            <a:endParaRPr lang="en-US" dirty="0"/>
          </a:p>
          <a:p>
            <a:r>
              <a:rPr lang="en-US" dirty="0" smtClean="0"/>
              <a:t>Much better on Cognitive Tutors for middle school, algebra, geometry (Baker, Corbett, &amp; </a:t>
            </a:r>
            <a:r>
              <a:rPr lang="en-US" dirty="0" err="1" smtClean="0"/>
              <a:t>Aleven</a:t>
            </a:r>
            <a:r>
              <a:rPr lang="en-US" dirty="0" smtClean="0"/>
              <a:t>, 2008a, 2008b)</a:t>
            </a:r>
          </a:p>
          <a:p>
            <a:r>
              <a:rPr lang="en-US" dirty="0" smtClean="0"/>
              <a:t>Much worse on Cognitive Tutor for genetics (Baker et al., 2010, 2011) and ASSISTments (Gowda et al., 2011)</a:t>
            </a:r>
          </a:p>
          <a:p>
            <a:endParaRPr lang="en-US" dirty="0"/>
          </a:p>
          <a:p>
            <a:r>
              <a:rPr lang="en-US" dirty="0" smtClean="0"/>
              <a:t>Any hypotheses for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5574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said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P(S) models transfer between data sets from </a:t>
            </a:r>
            <a:r>
              <a:rPr lang="en-US" dirty="0" smtClean="0"/>
              <a:t>different countries </a:t>
            </a:r>
            <a:r>
              <a:rPr lang="en-US" dirty="0"/>
              <a:t>(</a:t>
            </a:r>
            <a:r>
              <a:rPr lang="en-US" dirty="0" smtClean="0"/>
              <a:t>San </a:t>
            </a:r>
            <a:r>
              <a:rPr lang="en-US" dirty="0"/>
              <a:t>Pedro et al., 2011</a:t>
            </a:r>
            <a:r>
              <a:rPr lang="en-US" dirty="0" smtClean="0"/>
              <a:t>), and between different versions of same tutor </a:t>
            </a:r>
            <a:r>
              <a:rPr lang="en-US" dirty="0"/>
              <a:t>(</a:t>
            </a:r>
            <a:r>
              <a:rPr lang="en-US" dirty="0" smtClean="0"/>
              <a:t>San </a:t>
            </a:r>
            <a:r>
              <a:rPr lang="en-US" dirty="0"/>
              <a:t>Pedro et al., 2011)</a:t>
            </a:r>
          </a:p>
          <a:p>
            <a:endParaRPr lang="en-US" dirty="0" smtClean="0"/>
          </a:p>
          <a:p>
            <a:r>
              <a:rPr lang="en-US" dirty="0" smtClean="0"/>
              <a:t>Average P(S) predicts post-test (Baker et al., 2010)</a:t>
            </a:r>
          </a:p>
          <a:p>
            <a:r>
              <a:rPr lang="en-US" dirty="0" smtClean="0"/>
              <a:t>Average P(S) predicts shallow learners (Baker, Gowda, &amp; Corbett, under review)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1462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said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P(S) negatively associated with boredom, confusion (San Pedro et al., 2011)</a:t>
            </a:r>
          </a:p>
          <a:p>
            <a:r>
              <a:rPr lang="en-US" dirty="0" smtClean="0"/>
              <a:t>P(S) positively associated with engaged concentration (</a:t>
            </a:r>
            <a:r>
              <a:rPr lang="en-US" dirty="0"/>
              <a:t>San Pedro et al., 2011)</a:t>
            </a:r>
          </a:p>
          <a:p>
            <a:r>
              <a:rPr lang="en-US" dirty="0" smtClean="0"/>
              <a:t>P(S) associated with having neither performance goals or learning goals (Hershkovitz et al., 2011)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93285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P(S)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683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P(S)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Carelessness? (San Pedro et al., 2011)</a:t>
            </a:r>
          </a:p>
          <a:p>
            <a:pPr lvl="1"/>
            <a:r>
              <a:rPr lang="en-US" dirty="0" smtClean="0"/>
              <a:t>Maps very cleanly to theory of carelessness in Clements (1982)</a:t>
            </a:r>
          </a:p>
          <a:p>
            <a:endParaRPr lang="en-US" dirty="0"/>
          </a:p>
          <a:p>
            <a:r>
              <a:rPr lang="en-US" dirty="0" smtClean="0"/>
              <a:t>Shallow learning? (Baker, Gowda, &amp; Corbett, under review)</a:t>
            </a:r>
          </a:p>
          <a:p>
            <a:pPr lvl="1"/>
            <a:r>
              <a:rPr lang="en-US" dirty="0" smtClean="0"/>
              <a:t>Student’s knowledge is imperfect and works on some problems and not others, so it appears that the student is slipping</a:t>
            </a:r>
          </a:p>
          <a:p>
            <a:endParaRPr lang="en-US" dirty="0"/>
          </a:p>
          <a:p>
            <a:r>
              <a:rPr lang="en-US" dirty="0" smtClean="0"/>
              <a:t>How could we tell these apart?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96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Beck et al.’s (2008) Help Model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7800"/>
            <a:ext cx="6629400" cy="4180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4878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Other Contextualization Ideas?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4 parameters have been contextualized…</a:t>
            </a:r>
          </a:p>
          <a:p>
            <a:endParaRPr lang="en-US" dirty="0"/>
          </a:p>
          <a:p>
            <a:r>
              <a:rPr lang="en-US" dirty="0" smtClean="0"/>
              <a:t>But how could they be contextualized differently?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256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Contextualization approaches do not appear to lead to overall improvement on predicting within-tutor performance</a:t>
            </a:r>
          </a:p>
          <a:p>
            <a:endParaRPr lang="en-US" dirty="0"/>
          </a:p>
          <a:p>
            <a:r>
              <a:rPr lang="en-US" dirty="0" smtClean="0"/>
              <a:t>But they are useful for other purposes</a:t>
            </a:r>
          </a:p>
          <a:p>
            <a:pPr lvl="1"/>
            <a:r>
              <a:rPr lang="en-US" dirty="0" smtClean="0"/>
              <a:t>Predicting robust learning</a:t>
            </a:r>
          </a:p>
          <a:p>
            <a:pPr lvl="1"/>
            <a:r>
              <a:rPr lang="en-US" dirty="0" smtClean="0"/>
              <a:t>Understanding learning constructs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1144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BKT with Multiple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4379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Conjunctive Model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Pardos</a:t>
            </a:r>
            <a:r>
              <a:rPr lang="en-US" dirty="0" smtClean="0"/>
              <a:t> et al., 2008)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probability a student can answer an item with skills A and B is</a:t>
            </a:r>
          </a:p>
          <a:p>
            <a:endParaRPr lang="en-US" dirty="0"/>
          </a:p>
          <a:p>
            <a:r>
              <a:rPr lang="en-US" dirty="0" smtClean="0"/>
              <a:t>P(CORR|A^B) = P(CORR|A) * P(CORR|B)</a:t>
            </a:r>
          </a:p>
          <a:p>
            <a:endParaRPr lang="en-US" dirty="0"/>
          </a:p>
          <a:p>
            <a:r>
              <a:rPr lang="en-US" dirty="0" smtClean="0"/>
              <a:t>But how should credit or blame be assigned to the various skills?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1530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Koedinger</a:t>
            </a:r>
            <a:r>
              <a:rPr lang="en-US" dirty="0" smtClean="0"/>
              <a:t> et al.’s (2011)</a:t>
            </a:r>
            <a:br>
              <a:rPr lang="en-US" dirty="0" smtClean="0"/>
            </a:br>
            <a:r>
              <a:rPr lang="en-US" dirty="0" smtClean="0"/>
              <a:t>Conjunctive Model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5" y="4495800"/>
            <a:ext cx="8927757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3" y="2865119"/>
            <a:ext cx="92859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900030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Equations for 2 skills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68688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Koedinger</a:t>
            </a:r>
            <a:r>
              <a:rPr lang="en-US" dirty="0" smtClean="0"/>
              <a:t> et al.’s (2011)</a:t>
            </a:r>
            <a:br>
              <a:rPr lang="en-US" dirty="0" smtClean="0"/>
            </a:br>
            <a:r>
              <a:rPr lang="en-US" dirty="0" smtClean="0"/>
              <a:t>Conjunctive Model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Generalized equations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3" y="2865119"/>
            <a:ext cx="92859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581400"/>
            <a:ext cx="885825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" y="4648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85883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Koedinger</a:t>
            </a:r>
            <a:r>
              <a:rPr lang="en-US" dirty="0"/>
              <a:t> et al.’s (2011)</a:t>
            </a:r>
            <a:br>
              <a:rPr lang="en-US" dirty="0"/>
            </a:br>
            <a:r>
              <a:rPr lang="en-US" dirty="0"/>
              <a:t>Conjunctive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Handles case where multiple skills apply to an item better than classical BKT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13890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BKT Extensions?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parameters?</a:t>
            </a:r>
            <a:endParaRPr lang="en-US" dirty="0"/>
          </a:p>
          <a:p>
            <a:endParaRPr lang="en-US" dirty="0"/>
          </a:p>
          <a:p>
            <a:r>
              <a:rPr lang="en-US" smtClean="0"/>
              <a:t>Additional states?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233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Clustered Skills (Ritter et al., 2009)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08046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Comments and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13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Beck et al.’s (2008) Help Model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600"/>
            <a:ext cx="5867400" cy="5398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422682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Beck et al.’s (2008) Help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fit? The same way as regular BKT</a:t>
            </a:r>
          </a:p>
          <a:p>
            <a:r>
              <a:rPr lang="en-US" dirty="0" smtClean="0"/>
              <a:t>Parameters per skill: 8</a:t>
            </a:r>
          </a:p>
          <a:p>
            <a:r>
              <a:rPr lang="en-US" dirty="0" smtClean="0"/>
              <a:t>Effect on future prediction: slightly worse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596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Beck et al.’s (2008) Help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do these parameters suggest?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83037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4023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6015</TotalTime>
  <Words>2322</Words>
  <Application>Microsoft Office PowerPoint</Application>
  <PresentationFormat>On-screen Show (4:3)</PresentationFormat>
  <Paragraphs>440</Paragraphs>
  <Slides>70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Office Theme</vt:lpstr>
      <vt:lpstr>Advanced BKT</vt:lpstr>
      <vt:lpstr>Classic BKT</vt:lpstr>
      <vt:lpstr>Extensions to BKT</vt:lpstr>
      <vt:lpstr>Advanced BKT</vt:lpstr>
      <vt:lpstr>Beck et al.’s (2008) Help Model</vt:lpstr>
      <vt:lpstr>Beck et al.’s (2008) Help Model</vt:lpstr>
      <vt:lpstr>Beck et al.’s (2008) Help Model</vt:lpstr>
      <vt:lpstr>Beck et al.’s (2008) Help Model</vt:lpstr>
      <vt:lpstr>Beck et al.’s (2008) Help Model</vt:lpstr>
      <vt:lpstr>Advanced BKT</vt:lpstr>
      <vt:lpstr>BKT-Prior Per Student (Pardos et al., 2010)</vt:lpstr>
      <vt:lpstr>BKT-Prior Per Student (Pardos et al., 2010)</vt:lpstr>
      <vt:lpstr>Pardos et al.’s (2010) Prior Per Student model</vt:lpstr>
      <vt:lpstr>Advanced BKT</vt:lpstr>
      <vt:lpstr>Moment-By-Moment Learning Model (Baker, Goldstein, &amp; Heffernan, 2010)</vt:lpstr>
      <vt:lpstr>P(J)</vt:lpstr>
      <vt:lpstr>P(J) is distinct from P(T)</vt:lpstr>
      <vt:lpstr>Labeling P(J)</vt:lpstr>
      <vt:lpstr>Breaking down P(~Ln ^ T | A+1+2 )</vt:lpstr>
      <vt:lpstr>Breaking down P(A+1+2 )</vt:lpstr>
      <vt:lpstr>Breaking down P(A+1+2  | Ln) P(Ln): One Example</vt:lpstr>
      <vt:lpstr>Features of P(J)</vt:lpstr>
      <vt:lpstr>Features of P(J)</vt:lpstr>
      <vt:lpstr>Features of P(J)</vt:lpstr>
      <vt:lpstr>The final model</vt:lpstr>
      <vt:lpstr>Interpretation</vt:lpstr>
      <vt:lpstr>PowerPoint Presentation</vt:lpstr>
      <vt:lpstr>Replication</vt:lpstr>
      <vt:lpstr>Model use</vt:lpstr>
      <vt:lpstr>Model use</vt:lpstr>
      <vt:lpstr>To investigate this</vt:lpstr>
      <vt:lpstr>Real Data for A Student  “Entering a common multiple” </vt:lpstr>
      <vt:lpstr>Real Data for Same Student  “Identifying the converted value in the problem statement of a scaling problem”</vt:lpstr>
      <vt:lpstr>As you can see…</vt:lpstr>
      <vt:lpstr>We can quantify the difference between these graphs</vt:lpstr>
      <vt:lpstr>Looking at spikiness</vt:lpstr>
      <vt:lpstr>Spikiness by skill</vt:lpstr>
      <vt:lpstr>Spikiness by student</vt:lpstr>
      <vt:lpstr>Interestingly</vt:lpstr>
      <vt:lpstr>Also…</vt:lpstr>
      <vt:lpstr>Worth Noting</vt:lpstr>
      <vt:lpstr>Advanced BKT</vt:lpstr>
      <vt:lpstr>Baker, Corbett, &amp; Aleven’s (2008) Contextual Guess and Slip model</vt:lpstr>
      <vt:lpstr>Contextual Slip:  The Big Idea</vt:lpstr>
      <vt:lpstr>In other words</vt:lpstr>
      <vt:lpstr>Baker, Corbett, &amp; Aleven’s (2008) Contextual Guess and Slip model</vt:lpstr>
      <vt:lpstr>How are these models developed?</vt:lpstr>
      <vt:lpstr>How are these models developed?</vt:lpstr>
      <vt:lpstr>2. Label a set of actions with the probability that each action is a guess or slip, using data about the future </vt:lpstr>
      <vt:lpstr>2. Label a set of actions with the probability that each action is a guess or slip, using data about the future </vt:lpstr>
      <vt:lpstr>The Math</vt:lpstr>
      <vt:lpstr>PowerPoint Presentation</vt:lpstr>
      <vt:lpstr>PowerPoint Presentation</vt:lpstr>
      <vt:lpstr>Interpretation of Models?</vt:lpstr>
      <vt:lpstr>Baker, Corbett, &amp; Aleven’s (2008) Contextual Guess and Slip model</vt:lpstr>
      <vt:lpstr>That said</vt:lpstr>
      <vt:lpstr>That said</vt:lpstr>
      <vt:lpstr>What does P(S) mean?</vt:lpstr>
      <vt:lpstr>What does P(S) mean?</vt:lpstr>
      <vt:lpstr>Other Contextualization Ideas?</vt:lpstr>
      <vt:lpstr>Key point</vt:lpstr>
      <vt:lpstr>BKT with Multiple Skills</vt:lpstr>
      <vt:lpstr>Conjunctive Model (Pardos et al., 2008)</vt:lpstr>
      <vt:lpstr>Koedinger et al.’s (2011) Conjunctive Model</vt:lpstr>
      <vt:lpstr>Koedinger et al.’s (2011) Conjunctive Model</vt:lpstr>
      <vt:lpstr>Koedinger et al.’s (2011) Conjunctive Model</vt:lpstr>
      <vt:lpstr>Other BKT Extensions?</vt:lpstr>
      <vt:lpstr>Many others</vt:lpstr>
      <vt:lpstr>Other Comments and Questions?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CIS</cp:lastModifiedBy>
  <cp:revision>636</cp:revision>
  <dcterms:created xsi:type="dcterms:W3CDTF">2010-01-07T20:34:12Z</dcterms:created>
  <dcterms:modified xsi:type="dcterms:W3CDTF">2013-02-11T23:54:21Z</dcterms:modified>
</cp:coreProperties>
</file>